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80" r:id="rId5"/>
    <p:sldId id="312" r:id="rId6"/>
    <p:sldId id="313" r:id="rId7"/>
    <p:sldId id="314" r:id="rId8"/>
    <p:sldId id="291" r:id="rId9"/>
    <p:sldId id="293" r:id="rId10"/>
    <p:sldId id="294" r:id="rId11"/>
    <p:sldId id="296" r:id="rId12"/>
    <p:sldId id="297" r:id="rId13"/>
    <p:sldId id="298" r:id="rId14"/>
    <p:sldId id="303" r:id="rId15"/>
    <p:sldId id="304" r:id="rId16"/>
    <p:sldId id="305" r:id="rId17"/>
    <p:sldId id="309" r:id="rId18"/>
    <p:sldId id="307" r:id="rId19"/>
    <p:sldId id="335" r:id="rId20"/>
    <p:sldId id="299" r:id="rId21"/>
    <p:sldId id="302" r:id="rId22"/>
    <p:sldId id="300" r:id="rId23"/>
    <p:sldId id="308" r:id="rId24"/>
    <p:sldId id="310" r:id="rId25"/>
    <p:sldId id="311" r:id="rId26"/>
    <p:sldId id="279" r:id="rId27"/>
  </p:sldIdLst>
  <p:sldSz cx="9144000" cy="5143500" type="screen16x9"/>
  <p:notesSz cx="6858000" cy="9144000"/>
  <p:embeddedFontLst>
    <p:embeddedFont>
      <p:font typeface="Heebo SemiBold"/>
      <p:bold r:id="rId31"/>
    </p:embeddedFont>
    <p:embeddedFont>
      <p:font typeface="Heebo"/>
      <p:regular r:id="rId32"/>
      <p:bold r:id="rId33"/>
    </p:embeddedFont>
    <p:embeddedFont>
      <p:font typeface="Mulish"/>
      <p:regular r:id="rId34"/>
    </p:embeddedFont>
    <p:embeddedFont>
      <p:font typeface="Bahnschrift SemiBold" panose="020B0502040204020203" pitchFamily="34" charset="0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69"/>
  </p:normalViewPr>
  <p:slideViewPr>
    <p:cSldViewPr snapToGrid="0">
      <p:cViewPr varScale="1">
        <p:scale>
          <a:sx n="103" d="100"/>
          <a:sy n="103" d="100"/>
        </p:scale>
        <p:origin x="8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34" Type="http://schemas.openxmlformats.org/officeDocument/2006/relationships/font" Target="fonts/font4.fntdata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528a877fe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528a877fe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53bc3fb8d2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253bc3fb8d2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324850"/>
            <a:ext cx="3503700" cy="19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722975"/>
            <a:ext cx="2353800" cy="7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rgbClr val="FFFFF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719976" y="234233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>
            <a:spLocks noGrp="1"/>
          </p:cNvSpPr>
          <p:nvPr>
            <p:ph type="subTitle" idx="2"/>
          </p:nvPr>
        </p:nvSpPr>
        <p:spPr>
          <a:xfrm>
            <a:off x="3419247" y="234233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>
            <a:spLocks noGrp="1"/>
          </p:cNvSpPr>
          <p:nvPr>
            <p:ph type="subTitle" idx="3"/>
          </p:nvPr>
        </p:nvSpPr>
        <p:spPr>
          <a:xfrm>
            <a:off x="719976" y="400433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>
            <a:spLocks noGrp="1"/>
          </p:cNvSpPr>
          <p:nvPr>
            <p:ph type="subTitle" idx="4"/>
          </p:nvPr>
        </p:nvSpPr>
        <p:spPr>
          <a:xfrm>
            <a:off x="3419247" y="400433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>
            <a:spLocks noGrp="1"/>
          </p:cNvSpPr>
          <p:nvPr>
            <p:ph type="subTitle" idx="5"/>
          </p:nvPr>
        </p:nvSpPr>
        <p:spPr>
          <a:xfrm>
            <a:off x="6118524" y="234233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3"/>
          <p:cNvSpPr txBox="1">
            <a:spLocks noGrp="1"/>
          </p:cNvSpPr>
          <p:nvPr>
            <p:ph type="subTitle" idx="6"/>
          </p:nvPr>
        </p:nvSpPr>
        <p:spPr>
          <a:xfrm>
            <a:off x="6118524" y="400433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3"/>
          <p:cNvSpPr txBox="1">
            <a:spLocks noGrp="1"/>
          </p:cNvSpPr>
          <p:nvPr>
            <p:ph type="title" idx="7" hasCustomPrompt="1"/>
          </p:nvPr>
        </p:nvSpPr>
        <p:spPr>
          <a:xfrm>
            <a:off x="719976" y="1477425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Heebo"/>
                <a:ea typeface="Heebo"/>
                <a:cs typeface="Heebo"/>
                <a:sym typeface="Heeb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8" hasCustomPrompt="1"/>
          </p:nvPr>
        </p:nvSpPr>
        <p:spPr>
          <a:xfrm>
            <a:off x="719976" y="3139423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Heebo"/>
                <a:ea typeface="Heebo"/>
                <a:cs typeface="Heebo"/>
                <a:sym typeface="Heeb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9" hasCustomPrompt="1"/>
          </p:nvPr>
        </p:nvSpPr>
        <p:spPr>
          <a:xfrm>
            <a:off x="3419247" y="1477425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Heebo"/>
                <a:ea typeface="Heebo"/>
                <a:cs typeface="Heebo"/>
                <a:sym typeface="Heeb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13" hasCustomPrompt="1"/>
          </p:nvPr>
        </p:nvSpPr>
        <p:spPr>
          <a:xfrm>
            <a:off x="3419247" y="3139423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Heebo"/>
                <a:ea typeface="Heebo"/>
                <a:cs typeface="Heebo"/>
                <a:sym typeface="Heeb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14" hasCustomPrompt="1"/>
          </p:nvPr>
        </p:nvSpPr>
        <p:spPr>
          <a:xfrm>
            <a:off x="6118526" y="1477425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Heebo"/>
                <a:ea typeface="Heebo"/>
                <a:cs typeface="Heebo"/>
                <a:sym typeface="Heeb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5" hasCustomPrompt="1"/>
          </p:nvPr>
        </p:nvSpPr>
        <p:spPr>
          <a:xfrm>
            <a:off x="6118526" y="3139423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Heebo"/>
                <a:ea typeface="Heebo"/>
                <a:cs typeface="Heebo"/>
                <a:sym typeface="Heeb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6"/>
          </p:nvPr>
        </p:nvSpPr>
        <p:spPr>
          <a:xfrm>
            <a:off x="719976" y="20851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200">
                <a:latin typeface="Heebo SemiBold"/>
                <a:ea typeface="Heebo SemiBold"/>
                <a:cs typeface="Heebo SemiBold"/>
                <a:sym typeface="Heeb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9pPr>
          </a:lstStyle>
          <a:p/>
        </p:txBody>
      </p:sp>
      <p:sp>
        <p:nvSpPr>
          <p:cNvPr id="69" name="Google Shape;69;p13"/>
          <p:cNvSpPr txBox="1">
            <a:spLocks noGrp="1"/>
          </p:cNvSpPr>
          <p:nvPr>
            <p:ph type="subTitle" idx="17"/>
          </p:nvPr>
        </p:nvSpPr>
        <p:spPr>
          <a:xfrm>
            <a:off x="3419247" y="20851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200">
                <a:latin typeface="Heebo SemiBold"/>
                <a:ea typeface="Heebo SemiBold"/>
                <a:cs typeface="Heebo SemiBold"/>
                <a:sym typeface="Heeb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9pPr>
          </a:lstStyle>
          <a:p/>
        </p:txBody>
      </p:sp>
      <p:sp>
        <p:nvSpPr>
          <p:cNvPr id="70" name="Google Shape;70;p13"/>
          <p:cNvSpPr txBox="1">
            <a:spLocks noGrp="1"/>
          </p:cNvSpPr>
          <p:nvPr>
            <p:ph type="subTitle" idx="18"/>
          </p:nvPr>
        </p:nvSpPr>
        <p:spPr>
          <a:xfrm>
            <a:off x="6118524" y="20851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200">
                <a:latin typeface="Heebo SemiBold"/>
                <a:ea typeface="Heebo SemiBold"/>
                <a:cs typeface="Heebo SemiBold"/>
                <a:sym typeface="Heeb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9pPr>
          </a:lstStyle>
          <a:p/>
        </p:txBody>
      </p:sp>
      <p:sp>
        <p:nvSpPr>
          <p:cNvPr id="71" name="Google Shape;71;p13"/>
          <p:cNvSpPr txBox="1">
            <a:spLocks noGrp="1"/>
          </p:cNvSpPr>
          <p:nvPr>
            <p:ph type="subTitle" idx="19"/>
          </p:nvPr>
        </p:nvSpPr>
        <p:spPr>
          <a:xfrm>
            <a:off x="719976" y="374722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200">
                <a:latin typeface="Heebo SemiBold"/>
                <a:ea typeface="Heebo SemiBold"/>
                <a:cs typeface="Heebo SemiBold"/>
                <a:sym typeface="Heeb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9pPr>
          </a:lstStyle>
          <a:p/>
        </p:txBody>
      </p:sp>
      <p:sp>
        <p:nvSpPr>
          <p:cNvPr id="72" name="Google Shape;72;p13"/>
          <p:cNvSpPr txBox="1">
            <a:spLocks noGrp="1"/>
          </p:cNvSpPr>
          <p:nvPr>
            <p:ph type="subTitle" idx="20"/>
          </p:nvPr>
        </p:nvSpPr>
        <p:spPr>
          <a:xfrm>
            <a:off x="3419247" y="374722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200">
                <a:latin typeface="Heebo SemiBold"/>
                <a:ea typeface="Heebo SemiBold"/>
                <a:cs typeface="Heebo SemiBold"/>
                <a:sym typeface="Heeb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9pPr>
          </a:lstStyle>
          <a:p/>
        </p:txBody>
      </p:sp>
      <p:sp>
        <p:nvSpPr>
          <p:cNvPr id="73" name="Google Shape;73;p13"/>
          <p:cNvSpPr txBox="1">
            <a:spLocks noGrp="1"/>
          </p:cNvSpPr>
          <p:nvPr>
            <p:ph type="subTitle" idx="21"/>
          </p:nvPr>
        </p:nvSpPr>
        <p:spPr>
          <a:xfrm>
            <a:off x="6118524" y="374722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200">
                <a:latin typeface="Heebo SemiBold"/>
                <a:ea typeface="Heebo SemiBold"/>
                <a:cs typeface="Heebo SemiBold"/>
                <a:sym typeface="Heeb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29"/>
          <p:cNvGrpSpPr/>
          <p:nvPr/>
        </p:nvGrpSpPr>
        <p:grpSpPr>
          <a:xfrm>
            <a:off x="-15634" y="-4150"/>
            <a:ext cx="9178914" cy="5195271"/>
            <a:chOff x="-15634" y="-4150"/>
            <a:chExt cx="9178914" cy="5195271"/>
          </a:xfrm>
        </p:grpSpPr>
        <p:grpSp>
          <p:nvGrpSpPr>
            <p:cNvPr id="207" name="Google Shape;207;p29"/>
            <p:cNvGrpSpPr/>
            <p:nvPr/>
          </p:nvGrpSpPr>
          <p:grpSpPr>
            <a:xfrm rot="5400000">
              <a:off x="-72882" y="3676159"/>
              <a:ext cx="1572210" cy="1457714"/>
              <a:chOff x="4276575" y="600075"/>
              <a:chExt cx="4972200" cy="4610100"/>
            </a:xfrm>
          </p:grpSpPr>
          <p:cxnSp>
            <p:nvCxnSpPr>
              <p:cNvPr id="208" name="Google Shape;208;p29"/>
              <p:cNvCxnSpPr/>
              <p:nvPr/>
            </p:nvCxnSpPr>
            <p:spPr>
              <a:xfrm flipH="1">
                <a:off x="4276575" y="600075"/>
                <a:ext cx="4972200" cy="4610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09" name="Google Shape;209;p29"/>
              <p:cNvSpPr/>
              <p:nvPr/>
            </p:nvSpPr>
            <p:spPr>
              <a:xfrm flipH="1">
                <a:off x="4823819" y="1290676"/>
                <a:ext cx="4322700" cy="38910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10" name="Google Shape;210;p29"/>
            <p:cNvSpPr/>
            <p:nvPr/>
          </p:nvSpPr>
          <p:spPr>
            <a:xfrm flipH="1">
              <a:off x="7927375" y="-4150"/>
              <a:ext cx="1235905" cy="1193746"/>
            </a:xfrm>
            <a:custGeom>
              <a:avLst/>
              <a:gdLst/>
              <a:ahLst/>
              <a:cxnLst/>
              <a:rect l="l" t="t" r="r" b="b"/>
              <a:pathLst>
                <a:path w="107330" h="107303" extrusionOk="0">
                  <a:moveTo>
                    <a:pt x="1" y="1"/>
                  </a:moveTo>
                  <a:lnTo>
                    <a:pt x="1" y="107303"/>
                  </a:lnTo>
                  <a:lnTo>
                    <a:pt x="1073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11" name="Google Shape;211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32"/>
          <p:cNvGrpSpPr/>
          <p:nvPr/>
        </p:nvGrpSpPr>
        <p:grpSpPr>
          <a:xfrm>
            <a:off x="2661975" y="-142875"/>
            <a:ext cx="6491550" cy="5353050"/>
            <a:chOff x="2661975" y="-142875"/>
            <a:chExt cx="6491550" cy="5353050"/>
          </a:xfrm>
        </p:grpSpPr>
        <p:grpSp>
          <p:nvGrpSpPr>
            <p:cNvPr id="221" name="Google Shape;221;p32"/>
            <p:cNvGrpSpPr/>
            <p:nvPr/>
          </p:nvGrpSpPr>
          <p:grpSpPr>
            <a:xfrm flipH="1">
              <a:off x="2661975" y="-114377"/>
              <a:ext cx="6491550" cy="5324552"/>
              <a:chOff x="1600725" y="-6725"/>
              <a:chExt cx="6491550" cy="5143501"/>
            </a:xfrm>
          </p:grpSpPr>
          <p:sp>
            <p:nvSpPr>
              <p:cNvPr id="222" name="Google Shape;222;p32"/>
              <p:cNvSpPr/>
              <p:nvPr/>
            </p:nvSpPr>
            <p:spPr>
              <a:xfrm>
                <a:off x="2641875" y="-6725"/>
                <a:ext cx="5450400" cy="5143500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" name="Google Shape;223;p32"/>
              <p:cNvSpPr/>
              <p:nvPr/>
            </p:nvSpPr>
            <p:spPr>
              <a:xfrm>
                <a:off x="1600725" y="-6724"/>
                <a:ext cx="1094700" cy="514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24" name="Google Shape;224;p32"/>
            <p:cNvSpPr/>
            <p:nvPr/>
          </p:nvSpPr>
          <p:spPr>
            <a:xfrm rot="10800000">
              <a:off x="4823819" y="-114377"/>
              <a:ext cx="4322700" cy="38910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225" name="Google Shape;225;p32"/>
            <p:cNvCxnSpPr/>
            <p:nvPr/>
          </p:nvCxnSpPr>
          <p:spPr>
            <a:xfrm rot="10800000">
              <a:off x="4276450" y="-142875"/>
              <a:ext cx="4862700" cy="4426500"/>
            </a:xfrm>
            <a:prstGeom prst="straightConnector1">
              <a:avLst/>
            </a:prstGeom>
            <a:noFill/>
            <a:ln w="28575" cap="flat" cmpd="sng">
              <a:solidFill>
                <a:srgbClr val="F5640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227;p33"/>
          <p:cNvGrpSpPr/>
          <p:nvPr/>
        </p:nvGrpSpPr>
        <p:grpSpPr>
          <a:xfrm>
            <a:off x="-15634" y="-4150"/>
            <a:ext cx="9178914" cy="5195271"/>
            <a:chOff x="-15634" y="-4150"/>
            <a:chExt cx="9178914" cy="5195271"/>
          </a:xfrm>
        </p:grpSpPr>
        <p:grpSp>
          <p:nvGrpSpPr>
            <p:cNvPr id="228" name="Google Shape;228;p33"/>
            <p:cNvGrpSpPr/>
            <p:nvPr/>
          </p:nvGrpSpPr>
          <p:grpSpPr>
            <a:xfrm rot="5400000">
              <a:off x="-72882" y="3676159"/>
              <a:ext cx="1572210" cy="1457714"/>
              <a:chOff x="4276575" y="600075"/>
              <a:chExt cx="4972200" cy="4610100"/>
            </a:xfrm>
          </p:grpSpPr>
          <p:cxnSp>
            <p:nvCxnSpPr>
              <p:cNvPr id="229" name="Google Shape;229;p33"/>
              <p:cNvCxnSpPr/>
              <p:nvPr/>
            </p:nvCxnSpPr>
            <p:spPr>
              <a:xfrm flipH="1">
                <a:off x="4276575" y="600075"/>
                <a:ext cx="4972200" cy="4610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0" name="Google Shape;230;p33"/>
              <p:cNvSpPr/>
              <p:nvPr/>
            </p:nvSpPr>
            <p:spPr>
              <a:xfrm flipH="1">
                <a:off x="4823819" y="1290676"/>
                <a:ext cx="4322700" cy="38910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31" name="Google Shape;231;p33"/>
            <p:cNvSpPr/>
            <p:nvPr/>
          </p:nvSpPr>
          <p:spPr>
            <a:xfrm flipH="1">
              <a:off x="7927375" y="-4150"/>
              <a:ext cx="1235905" cy="1193746"/>
            </a:xfrm>
            <a:custGeom>
              <a:avLst/>
              <a:gdLst/>
              <a:ahLst/>
              <a:cxnLst/>
              <a:rect l="l" t="t" r="r" b="b"/>
              <a:pathLst>
                <a:path w="107330" h="107303" extrusionOk="0">
                  <a:moveTo>
                    <a:pt x="1" y="1"/>
                  </a:moveTo>
                  <a:lnTo>
                    <a:pt x="1" y="107303"/>
                  </a:lnTo>
                  <a:lnTo>
                    <a:pt x="1073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 SemiBold"/>
              <a:buNone/>
              <a:defRPr sz="3200">
                <a:solidFill>
                  <a:schemeClr val="lt1"/>
                </a:solidFill>
                <a:latin typeface="Heebo SemiBold"/>
                <a:ea typeface="Heebo SemiBold"/>
                <a:cs typeface="Heebo SemiBold"/>
                <a:sym typeface="Heeb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Char char="●"/>
              <a:defRPr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Char char="○"/>
              <a:defRPr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Char char="■"/>
              <a:defRPr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Char char="●"/>
              <a:defRPr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Char char="○"/>
              <a:defRPr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Char char="■"/>
              <a:defRPr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Char char="●"/>
              <a:defRPr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Char char="○"/>
              <a:defRPr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Char char="■"/>
              <a:defRPr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3.xml"/><Relationship Id="rId3" Type="http://schemas.openxmlformats.org/officeDocument/2006/relationships/hyperlink" Target="https://viso.ai/deep-learning/yolov3-overview/" TargetMode="External"/><Relationship Id="rId2" Type="http://schemas.openxmlformats.org/officeDocument/2006/relationships/hyperlink" Target="https://docs.ultralytics.com/models/yolo11/" TargetMode="External"/><Relationship Id="rId1" Type="http://schemas.openxmlformats.org/officeDocument/2006/relationships/hyperlink" Target="https://arxiv.org/abs/2408.00874" TargetMode="Externa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3.xml"/><Relationship Id="rId5" Type="http://schemas.openxmlformats.org/officeDocument/2006/relationships/hyperlink" Target="https://realpython.com/intro-to-pyenv/" TargetMode="External"/><Relationship Id="rId4" Type="http://schemas.openxmlformats.org/officeDocument/2006/relationships/hyperlink" Target="https://www.intelrealsense.com/depth-camera-d435/" TargetMode="External"/><Relationship Id="rId3" Type="http://schemas.openxmlformats.org/officeDocument/2006/relationships/hyperlink" Target="https://zenodo.org/records/3697452/files/LabPicsV1.zip?download=1" TargetMode="External"/><Relationship Id="rId2" Type="http://schemas.openxmlformats.org/officeDocument/2006/relationships/hyperlink" Target="https://universe.roboflow.com/iotseecs/brain-tumor-yzzav/dataset/1" TargetMode="External"/><Relationship Id="rId1" Type="http://schemas.openxmlformats.org/officeDocument/2006/relationships/hyperlink" Target="https://arxiv.org/abs/1709.05943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37"/>
          <p:cNvGrpSpPr/>
          <p:nvPr/>
        </p:nvGrpSpPr>
        <p:grpSpPr>
          <a:xfrm>
            <a:off x="2865675" y="-142876"/>
            <a:ext cx="6307275" cy="5352951"/>
            <a:chOff x="2865675" y="-142876"/>
            <a:chExt cx="6307275" cy="5352951"/>
          </a:xfrm>
        </p:grpSpPr>
        <p:grpSp>
          <p:nvGrpSpPr>
            <p:cNvPr id="243" name="Google Shape;243;p37"/>
            <p:cNvGrpSpPr/>
            <p:nvPr/>
          </p:nvGrpSpPr>
          <p:grpSpPr>
            <a:xfrm rot="10800000">
              <a:off x="2865675" y="-142876"/>
              <a:ext cx="6287850" cy="5324551"/>
              <a:chOff x="1600725" y="-6724"/>
              <a:chExt cx="6287850" cy="5143500"/>
            </a:xfrm>
          </p:grpSpPr>
          <p:sp>
            <p:nvSpPr>
              <p:cNvPr id="244" name="Google Shape;244;p37"/>
              <p:cNvSpPr/>
              <p:nvPr/>
            </p:nvSpPr>
            <p:spPr>
              <a:xfrm>
                <a:off x="2641875" y="-6724"/>
                <a:ext cx="5246700" cy="5143500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5" name="Google Shape;245;p37"/>
              <p:cNvSpPr/>
              <p:nvPr/>
            </p:nvSpPr>
            <p:spPr>
              <a:xfrm>
                <a:off x="1600725" y="-6724"/>
                <a:ext cx="1094700" cy="514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46" name="Google Shape;246;p37"/>
            <p:cNvSpPr/>
            <p:nvPr/>
          </p:nvSpPr>
          <p:spPr>
            <a:xfrm flipH="1">
              <a:off x="4823819" y="1290676"/>
              <a:ext cx="4322700" cy="38910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247" name="Google Shape;247;p37"/>
            <p:cNvCxnSpPr/>
            <p:nvPr/>
          </p:nvCxnSpPr>
          <p:spPr>
            <a:xfrm flipH="1">
              <a:off x="4276650" y="753275"/>
              <a:ext cx="4896300" cy="4456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50" name="Google Shape;250;p37"/>
          <p:cNvCxnSpPr/>
          <p:nvPr/>
        </p:nvCxnSpPr>
        <p:spPr>
          <a:xfrm>
            <a:off x="269046" y="3341227"/>
            <a:ext cx="673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48;p37"/>
          <p:cNvSpPr txBox="1"/>
          <p:nvPr/>
        </p:nvSpPr>
        <p:spPr>
          <a:xfrm>
            <a:off x="-29949" y="2380825"/>
            <a:ext cx="5638060" cy="93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Heebo SemiBold"/>
              <a:buNone/>
              <a:defRPr sz="4200" b="0" i="0" u="none" strike="noStrike" cap="none">
                <a:solidFill>
                  <a:schemeClr val="lt1"/>
                </a:solidFill>
                <a:latin typeface="Heebo SemiBold"/>
                <a:ea typeface="Heebo SemiBold"/>
                <a:cs typeface="Heebo SemiBold"/>
                <a:sym typeface="Heeb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Heebo"/>
              <a:buNone/>
              <a:defRPr sz="5200" b="1" i="0" u="none" strike="noStrike" cap="none">
                <a:solidFill>
                  <a:srgbClr val="191919"/>
                </a:solidFill>
                <a:latin typeface="Heebo"/>
                <a:ea typeface="Heebo"/>
                <a:cs typeface="Heebo"/>
                <a:sym typeface="Heeb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Heebo"/>
              <a:buNone/>
              <a:defRPr sz="5200" b="1" i="0" u="none" strike="noStrike" cap="none">
                <a:solidFill>
                  <a:srgbClr val="191919"/>
                </a:solidFill>
                <a:latin typeface="Heebo"/>
                <a:ea typeface="Heebo"/>
                <a:cs typeface="Heebo"/>
                <a:sym typeface="Heeb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Heebo"/>
              <a:buNone/>
              <a:defRPr sz="5200" b="1" i="0" u="none" strike="noStrike" cap="none">
                <a:solidFill>
                  <a:srgbClr val="191919"/>
                </a:solidFill>
                <a:latin typeface="Heebo"/>
                <a:ea typeface="Heebo"/>
                <a:cs typeface="Heebo"/>
                <a:sym typeface="Heeb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Heebo"/>
              <a:buNone/>
              <a:defRPr sz="5200" b="1" i="0" u="none" strike="noStrike" cap="none">
                <a:solidFill>
                  <a:srgbClr val="191919"/>
                </a:solidFill>
                <a:latin typeface="Heebo"/>
                <a:ea typeface="Heebo"/>
                <a:cs typeface="Heebo"/>
                <a:sym typeface="Heeb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Heebo"/>
              <a:buNone/>
              <a:defRPr sz="5200" b="1" i="0" u="none" strike="noStrike" cap="none">
                <a:solidFill>
                  <a:srgbClr val="191919"/>
                </a:solidFill>
                <a:latin typeface="Heebo"/>
                <a:ea typeface="Heebo"/>
                <a:cs typeface="Heebo"/>
                <a:sym typeface="Heeb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Heebo"/>
              <a:buNone/>
              <a:defRPr sz="5200" b="1" i="0" u="none" strike="noStrike" cap="none">
                <a:solidFill>
                  <a:srgbClr val="191919"/>
                </a:solidFill>
                <a:latin typeface="Heebo"/>
                <a:ea typeface="Heebo"/>
                <a:cs typeface="Heebo"/>
                <a:sym typeface="Heeb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Heebo"/>
              <a:buNone/>
              <a:defRPr sz="5200" b="1" i="0" u="none" strike="noStrike" cap="none">
                <a:solidFill>
                  <a:srgbClr val="191919"/>
                </a:solidFill>
                <a:latin typeface="Heebo"/>
                <a:ea typeface="Heebo"/>
                <a:cs typeface="Heebo"/>
                <a:sym typeface="Heeb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Heebo"/>
              <a:buNone/>
              <a:defRPr sz="5200" b="1" i="0" u="none" strike="noStrike" cap="none">
                <a:solidFill>
                  <a:srgbClr val="191919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>
            <a:pPr marL="12700" eaLnBrk="1" fontAlgn="auto" hangingPunct="1">
              <a:spcBef>
                <a:spcPts val="135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bg1"/>
                </a:solidFill>
              </a:rPr>
              <a:t>Object segmentation for Stretch 3 Robot Using SAM2</a:t>
            </a:r>
            <a:endParaRPr lang="en-IN" sz="2800" kern="0" dirty="0">
              <a:solidFill>
                <a:schemeClr val="bg1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2865674" y="3345303"/>
            <a:ext cx="32155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IN" altLang="en-US" sz="1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Under Prof. </a:t>
            </a:r>
            <a:r>
              <a:rPr lang="en-IN" altLang="en-US" sz="18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Vrijendra</a:t>
            </a:r>
            <a:r>
              <a:rPr lang="en-IN" altLang="en-US" sz="1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Singh  </a:t>
            </a:r>
            <a:endParaRPr lang="en-IN" altLang="en-US" sz="18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31332" y="3714635"/>
            <a:ext cx="258115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IN" altLang="en-US" dirty="0">
                <a:solidFill>
                  <a:schemeClr val="bg1"/>
                </a:solidFill>
              </a:rPr>
              <a:t>Group Members:</a:t>
            </a:r>
            <a:endParaRPr lang="en-IN" altLang="en-US" dirty="0">
              <a:solidFill>
                <a:schemeClr val="bg1"/>
              </a:solidFill>
            </a:endParaRPr>
          </a:p>
          <a:p>
            <a:r>
              <a:rPr lang="en-IN" altLang="en-US" dirty="0" err="1">
                <a:solidFill>
                  <a:schemeClr val="bg1"/>
                </a:solidFill>
              </a:rPr>
              <a:t>Abhinay</a:t>
            </a:r>
            <a:r>
              <a:rPr lang="en-IN" altLang="en-US" dirty="0">
                <a:solidFill>
                  <a:schemeClr val="bg1"/>
                </a:solidFill>
              </a:rPr>
              <a:t> </a:t>
            </a:r>
            <a:r>
              <a:rPr lang="en-IN" altLang="en-US" dirty="0" err="1">
                <a:solidFill>
                  <a:schemeClr val="bg1"/>
                </a:solidFill>
              </a:rPr>
              <a:t>karade</a:t>
            </a:r>
            <a:r>
              <a:rPr lang="en-IN" altLang="en-US" dirty="0">
                <a:solidFill>
                  <a:schemeClr val="bg1"/>
                </a:solidFill>
              </a:rPr>
              <a:t> (IIT2022170)</a:t>
            </a:r>
            <a:endParaRPr lang="en-IN" altLang="en-US" dirty="0">
              <a:solidFill>
                <a:schemeClr val="bg1"/>
              </a:solidFill>
            </a:endParaRPr>
          </a:p>
          <a:p>
            <a:r>
              <a:rPr lang="en-IN" altLang="en-US" dirty="0">
                <a:solidFill>
                  <a:schemeClr val="bg1"/>
                </a:solidFill>
              </a:rPr>
              <a:t>Sachin Sarkar (IIT2022192)</a:t>
            </a:r>
            <a:endParaRPr lang="en-IN" altLang="en-US" dirty="0">
              <a:solidFill>
                <a:schemeClr val="bg1"/>
              </a:solidFill>
            </a:endParaRPr>
          </a:p>
          <a:p>
            <a:r>
              <a:rPr lang="en-IN" altLang="en-US" dirty="0" err="1">
                <a:solidFill>
                  <a:schemeClr val="bg1"/>
                </a:solidFill>
              </a:rPr>
              <a:t>Sambhav</a:t>
            </a:r>
            <a:r>
              <a:rPr lang="en-IN" altLang="en-US" dirty="0">
                <a:solidFill>
                  <a:schemeClr val="bg1"/>
                </a:solidFill>
              </a:rPr>
              <a:t> Sinha (IIT2022194)</a:t>
            </a:r>
            <a:endParaRPr lang="en-IN" altLang="en-US" dirty="0">
              <a:solidFill>
                <a:schemeClr val="bg1"/>
              </a:solidFill>
            </a:endParaRPr>
          </a:p>
          <a:p>
            <a:r>
              <a:rPr lang="en-IN" altLang="en-US" dirty="0" err="1">
                <a:solidFill>
                  <a:schemeClr val="bg1"/>
                </a:solidFill>
              </a:rPr>
              <a:t>Vinjamury</a:t>
            </a:r>
            <a:r>
              <a:rPr lang="en-IN" altLang="en-US" dirty="0">
                <a:solidFill>
                  <a:schemeClr val="bg1"/>
                </a:solidFill>
              </a:rPr>
              <a:t> Jayant(IIT2022218)</a:t>
            </a:r>
            <a:endParaRPr lang="en-IN" altLang="en-US" dirty="0">
              <a:solidFill>
                <a:schemeClr val="bg1"/>
              </a:solidFill>
            </a:endParaRPr>
          </a:p>
          <a:p>
            <a:r>
              <a:rPr lang="en-IN" altLang="en-US" dirty="0">
                <a:solidFill>
                  <a:schemeClr val="bg1"/>
                </a:solidFill>
              </a:rPr>
              <a:t>Dinesh Pradhan (IIT2022219)</a:t>
            </a:r>
            <a:endParaRPr lang="en-I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>
            <a:spLocks noGrp="1"/>
          </p:cNvSpPr>
          <p:nvPr>
            <p:ph type="title"/>
          </p:nvPr>
        </p:nvSpPr>
        <p:spPr>
          <a:xfrm>
            <a:off x="405277" y="42607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Applications</a:t>
            </a:r>
            <a:r>
              <a:rPr lang="en-GB" dirty="0"/>
              <a:t>:</a:t>
            </a:r>
            <a:endParaRPr dirty="0"/>
          </a:p>
        </p:txBody>
      </p:sp>
      <p:grpSp>
        <p:nvGrpSpPr>
          <p:cNvPr id="284" name="Google Shape;284;p39"/>
          <p:cNvGrpSpPr/>
          <p:nvPr/>
        </p:nvGrpSpPr>
        <p:grpSpPr>
          <a:xfrm rot="-5400000">
            <a:off x="6619286" y="29456"/>
            <a:ext cx="2629797" cy="2438282"/>
            <a:chOff x="4276575" y="600075"/>
            <a:chExt cx="4972200" cy="4610100"/>
          </a:xfrm>
        </p:grpSpPr>
        <p:cxnSp>
          <p:nvCxnSpPr>
            <p:cNvPr id="285" name="Google Shape;285;p39"/>
            <p:cNvCxnSpPr/>
            <p:nvPr/>
          </p:nvCxnSpPr>
          <p:spPr>
            <a:xfrm flipH="1">
              <a:off x="4276575" y="600075"/>
              <a:ext cx="4972200" cy="4610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6" name="Google Shape;286;p39"/>
            <p:cNvSpPr/>
            <p:nvPr/>
          </p:nvSpPr>
          <p:spPr>
            <a:xfrm flipH="1">
              <a:off x="4823819" y="1290676"/>
              <a:ext cx="4322700" cy="3891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287" name="Google Shape;287;p39"/>
          <p:cNvCxnSpPr/>
          <p:nvPr/>
        </p:nvCxnSpPr>
        <p:spPr>
          <a:xfrm>
            <a:off x="584391" y="1130920"/>
            <a:ext cx="673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268" name="Picture 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77" y="1778712"/>
            <a:ext cx="3448508" cy="1404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77" y="3183215"/>
            <a:ext cx="3321075" cy="1425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25507"/>
            <a:ext cx="2764341" cy="2715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57772" y="1300928"/>
            <a:ext cx="45857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400" dirty="0">
                <a:solidFill>
                  <a:schemeClr val="bg1"/>
                </a:solidFill>
              </a:rPr>
              <a:t>Robust to noise</a:t>
            </a:r>
            <a:endParaRPr lang="en-IN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01736" y="1300927"/>
            <a:ext cx="45857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400" dirty="0">
                <a:solidFill>
                  <a:schemeClr val="bg1"/>
                </a:solidFill>
              </a:rPr>
              <a:t>Underwater segmentation</a:t>
            </a:r>
            <a:endParaRPr lang="en-IN" alt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>
            <a:spLocks noGrp="1"/>
          </p:cNvSpPr>
          <p:nvPr>
            <p:ph type="title"/>
          </p:nvPr>
        </p:nvSpPr>
        <p:spPr>
          <a:xfrm>
            <a:off x="405277" y="42607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Related works</a:t>
            </a:r>
            <a:r>
              <a:rPr lang="en-GB" dirty="0"/>
              <a:t>:</a:t>
            </a:r>
            <a:endParaRPr dirty="0"/>
          </a:p>
        </p:txBody>
      </p:sp>
      <p:grpSp>
        <p:nvGrpSpPr>
          <p:cNvPr id="284" name="Google Shape;284;p39"/>
          <p:cNvGrpSpPr/>
          <p:nvPr/>
        </p:nvGrpSpPr>
        <p:grpSpPr>
          <a:xfrm rot="-5400000">
            <a:off x="6619286" y="29456"/>
            <a:ext cx="2629797" cy="2438282"/>
            <a:chOff x="4276575" y="600075"/>
            <a:chExt cx="4972200" cy="4610100"/>
          </a:xfrm>
        </p:grpSpPr>
        <p:cxnSp>
          <p:nvCxnSpPr>
            <p:cNvPr id="285" name="Google Shape;285;p39"/>
            <p:cNvCxnSpPr/>
            <p:nvPr/>
          </p:nvCxnSpPr>
          <p:spPr>
            <a:xfrm flipH="1">
              <a:off x="4276575" y="600075"/>
              <a:ext cx="4972200" cy="4610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6" name="Google Shape;286;p39"/>
            <p:cNvSpPr/>
            <p:nvPr/>
          </p:nvSpPr>
          <p:spPr>
            <a:xfrm flipH="1">
              <a:off x="4823819" y="1290676"/>
              <a:ext cx="4322700" cy="3891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287" name="Google Shape;287;p39"/>
          <p:cNvCxnSpPr/>
          <p:nvPr/>
        </p:nvCxnSpPr>
        <p:spPr>
          <a:xfrm>
            <a:off x="584391" y="1130920"/>
            <a:ext cx="673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/>
          <p:cNvSpPr txBox="1"/>
          <p:nvPr/>
        </p:nvSpPr>
        <p:spPr>
          <a:xfrm>
            <a:off x="405277" y="1417735"/>
            <a:ext cx="7136445" cy="2891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400" u="sng" dirty="0">
                <a:solidFill>
                  <a:schemeClr val="bg1"/>
                </a:solidFill>
              </a:rPr>
              <a:t>Image segmentation</a:t>
            </a:r>
            <a:r>
              <a:rPr lang="en-US" altLang="en-US" sz="1400" dirty="0">
                <a:solidFill>
                  <a:schemeClr val="bg1"/>
                </a:solidFill>
              </a:rPr>
              <a:t> - </a:t>
            </a:r>
            <a:r>
              <a:rPr lang="en-US" altLang="en-US" sz="1400" dirty="0" err="1">
                <a:solidFill>
                  <a:schemeClr val="bg1"/>
                </a:solidFill>
              </a:rPr>
              <a:t>MobileSAM</a:t>
            </a:r>
            <a:r>
              <a:rPr lang="en-US" altLang="en-US" sz="1400" dirty="0">
                <a:solidFill>
                  <a:schemeClr val="bg1"/>
                </a:solidFill>
              </a:rPr>
              <a:t> , medical imaging  , </a:t>
            </a:r>
            <a:endParaRPr lang="en-US" altLang="en-US" sz="1400" dirty="0">
              <a:solidFill>
                <a:schemeClr val="bg1"/>
              </a:solidFill>
            </a:endParaRPr>
          </a:p>
          <a:p>
            <a:r>
              <a:rPr lang="en-US" altLang="en-US" sz="1400" dirty="0">
                <a:solidFill>
                  <a:schemeClr val="bg1"/>
                </a:solidFill>
              </a:rPr>
              <a:t>      remote sensing  , motion segmentation</a:t>
            </a:r>
            <a:endParaRPr lang="en-US" alt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400" u="sng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1400" u="sng" dirty="0">
                <a:solidFill>
                  <a:schemeClr val="bg1"/>
                </a:solidFill>
              </a:rPr>
              <a:t>Interactive Video Object Segmentation (</a:t>
            </a:r>
            <a:r>
              <a:rPr lang="en-IN" altLang="en-US" sz="1400" u="sng" dirty="0" err="1">
                <a:solidFill>
                  <a:schemeClr val="bg1"/>
                </a:solidFill>
              </a:rPr>
              <a:t>iVOS</a:t>
            </a:r>
            <a:r>
              <a:rPr lang="en-IN" altLang="en-US" sz="1400" u="sng" dirty="0">
                <a:solidFill>
                  <a:schemeClr val="bg1"/>
                </a:solidFill>
              </a:rPr>
              <a:t>)</a:t>
            </a:r>
            <a:r>
              <a:rPr lang="en-US" altLang="en-US" sz="1400" dirty="0">
                <a:solidFill>
                  <a:schemeClr val="bg1"/>
                </a:solidFill>
              </a:rPr>
              <a:t> - Video trackers based on masks or points</a:t>
            </a:r>
            <a:endParaRPr lang="en-US" alt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400" u="sng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1400" u="sng" dirty="0">
                <a:solidFill>
                  <a:schemeClr val="bg1"/>
                </a:solidFill>
              </a:rPr>
              <a:t>Semi-supervised Video Object Segmentation (VOS)</a:t>
            </a:r>
            <a:r>
              <a:rPr lang="en-IN" altLang="en-US" sz="1400" dirty="0">
                <a:solidFill>
                  <a:schemeClr val="bg1"/>
                </a:solidFill>
              </a:rPr>
              <a:t> - Online fine-tuning on the first video frame or on all frames. </a:t>
            </a:r>
            <a:endParaRPr lang="en-IN" altLang="en-US" sz="1400" dirty="0">
              <a:solidFill>
                <a:schemeClr val="bg1"/>
              </a:solidFill>
            </a:endParaRPr>
          </a:p>
          <a:p>
            <a:endParaRPr lang="en-IN" alt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1400" u="sng" dirty="0">
                <a:solidFill>
                  <a:schemeClr val="bg1"/>
                </a:solidFill>
              </a:rPr>
              <a:t> Medical </a:t>
            </a:r>
            <a:r>
              <a:rPr lang="en-IN" altLang="en-US" sz="1400" u="sng" dirty="0" err="1">
                <a:solidFill>
                  <a:schemeClr val="bg1"/>
                </a:solidFill>
              </a:rPr>
              <a:t>sam</a:t>
            </a:r>
            <a:r>
              <a:rPr lang="en-IN" altLang="en-US" sz="1400" u="sng" dirty="0">
                <a:solidFill>
                  <a:schemeClr val="bg1"/>
                </a:solidFill>
              </a:rPr>
              <a:t> 2</a:t>
            </a:r>
            <a:r>
              <a:rPr lang="en-IN" altLang="en-US" sz="1400" dirty="0">
                <a:solidFill>
                  <a:schemeClr val="bg1"/>
                </a:solidFill>
              </a:rPr>
              <a:t>: Segment medical images as video via segment anything model 2.</a:t>
            </a:r>
            <a:endParaRPr lang="en-IN" altLang="en-US" sz="1400" dirty="0">
              <a:solidFill>
                <a:schemeClr val="bg1"/>
              </a:solidFill>
            </a:endParaRPr>
          </a:p>
          <a:p>
            <a:endParaRPr lang="en-IN" alt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1400" u="sng" dirty="0">
                <a:solidFill>
                  <a:schemeClr val="bg1"/>
                </a:solidFill>
              </a:rPr>
              <a:t> </a:t>
            </a:r>
            <a:r>
              <a:rPr lang="en-US" altLang="en-US" sz="1400" u="sng" dirty="0">
                <a:solidFill>
                  <a:schemeClr val="bg1"/>
                </a:solidFill>
              </a:rPr>
              <a:t>Biomedical </a:t>
            </a:r>
            <a:r>
              <a:rPr lang="en-US" altLang="en-US" sz="1400" u="sng" dirty="0" err="1">
                <a:solidFill>
                  <a:schemeClr val="bg1"/>
                </a:solidFill>
              </a:rPr>
              <a:t>sam</a:t>
            </a:r>
            <a:r>
              <a:rPr lang="en-US" altLang="en-US" sz="1400" u="sng" dirty="0">
                <a:solidFill>
                  <a:schemeClr val="bg1"/>
                </a:solidFill>
              </a:rPr>
              <a:t> 2</a:t>
            </a:r>
            <a:r>
              <a:rPr lang="en-US" altLang="en-US" sz="1400" dirty="0">
                <a:solidFill>
                  <a:schemeClr val="bg1"/>
                </a:solidFill>
              </a:rPr>
              <a:t>: Segment anything in biomedical images and videos. </a:t>
            </a:r>
            <a:endParaRPr lang="en-US" alt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alt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>
            <a:spLocks noGrp="1"/>
          </p:cNvSpPr>
          <p:nvPr>
            <p:ph type="title"/>
          </p:nvPr>
        </p:nvSpPr>
        <p:spPr>
          <a:xfrm>
            <a:off x="0" y="399948"/>
            <a:ext cx="546920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Intel Real-sense D435i </a:t>
            </a:r>
            <a:r>
              <a:rPr lang="en-GB" dirty="0"/>
              <a:t>:</a:t>
            </a:r>
            <a:endParaRPr dirty="0"/>
          </a:p>
        </p:txBody>
      </p:sp>
      <p:grpSp>
        <p:nvGrpSpPr>
          <p:cNvPr id="284" name="Google Shape;284;p39"/>
          <p:cNvGrpSpPr/>
          <p:nvPr/>
        </p:nvGrpSpPr>
        <p:grpSpPr>
          <a:xfrm rot="-5400000">
            <a:off x="6619286" y="29456"/>
            <a:ext cx="2629797" cy="2438282"/>
            <a:chOff x="4276575" y="600075"/>
            <a:chExt cx="4972200" cy="4610100"/>
          </a:xfrm>
        </p:grpSpPr>
        <p:cxnSp>
          <p:nvCxnSpPr>
            <p:cNvPr id="285" name="Google Shape;285;p39"/>
            <p:cNvCxnSpPr/>
            <p:nvPr/>
          </p:nvCxnSpPr>
          <p:spPr>
            <a:xfrm flipH="1">
              <a:off x="4276575" y="600075"/>
              <a:ext cx="4972200" cy="4610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6" name="Google Shape;286;p39"/>
            <p:cNvSpPr/>
            <p:nvPr/>
          </p:nvSpPr>
          <p:spPr>
            <a:xfrm flipH="1">
              <a:off x="4823819" y="1290676"/>
              <a:ext cx="4322700" cy="3891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287" name="Google Shape;287;p39"/>
          <p:cNvCxnSpPr/>
          <p:nvPr/>
        </p:nvCxnSpPr>
        <p:spPr>
          <a:xfrm>
            <a:off x="584391" y="1130920"/>
            <a:ext cx="673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/>
          <p:cNvSpPr txBox="1"/>
          <p:nvPr/>
        </p:nvSpPr>
        <p:spPr>
          <a:xfrm>
            <a:off x="405278" y="1417735"/>
            <a:ext cx="381608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400" b="1" dirty="0">
                <a:solidFill>
                  <a:schemeClr val="bg1"/>
                </a:solidFill>
              </a:rPr>
              <a:t>Advanced Depth Sensing</a:t>
            </a:r>
            <a:r>
              <a:rPr lang="en-US" altLang="en-US" sz="1400" dirty="0">
                <a:solidFill>
                  <a:schemeClr val="bg1"/>
                </a:solidFill>
              </a:rPr>
              <a:t>: Generates high-resolution depth maps using stereo vision, enabling precise 3D perception for tasks like robotic navigation and object segmentation.</a:t>
            </a:r>
            <a:endParaRPr lang="en-US" alt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alt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400" b="1" dirty="0">
                <a:solidFill>
                  <a:schemeClr val="bg1"/>
                </a:solidFill>
              </a:rPr>
              <a:t>Robust Design and Versatility</a:t>
            </a:r>
            <a:r>
              <a:rPr lang="en-US" altLang="en-US" sz="1400" dirty="0">
                <a:solidFill>
                  <a:schemeClr val="bg1"/>
                </a:solidFill>
              </a:rPr>
              <a:t>: Features a wide field of view (85° x 58°) and a high-quality RGB camera, ideal for complex environments and seamless integration with Stretch 3.</a:t>
            </a:r>
            <a:endParaRPr lang="en-IN" alt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altLang="en-US" sz="14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7277" y="1116055"/>
            <a:ext cx="3506776" cy="350677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>
            <a:spLocks noGrp="1"/>
          </p:cNvSpPr>
          <p:nvPr>
            <p:ph type="title"/>
          </p:nvPr>
        </p:nvSpPr>
        <p:spPr>
          <a:xfrm>
            <a:off x="433136" y="481075"/>
            <a:ext cx="457543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Pyrealsense2 Package</a:t>
            </a:r>
            <a:r>
              <a:rPr lang="en-GB" dirty="0"/>
              <a:t>:</a:t>
            </a:r>
            <a:endParaRPr dirty="0"/>
          </a:p>
        </p:txBody>
      </p:sp>
      <p:grpSp>
        <p:nvGrpSpPr>
          <p:cNvPr id="284" name="Google Shape;284;p39"/>
          <p:cNvGrpSpPr/>
          <p:nvPr/>
        </p:nvGrpSpPr>
        <p:grpSpPr>
          <a:xfrm rot="-5400000">
            <a:off x="6619286" y="29456"/>
            <a:ext cx="2629797" cy="2438282"/>
            <a:chOff x="4276575" y="600075"/>
            <a:chExt cx="4972200" cy="4610100"/>
          </a:xfrm>
        </p:grpSpPr>
        <p:cxnSp>
          <p:nvCxnSpPr>
            <p:cNvPr id="285" name="Google Shape;285;p39"/>
            <p:cNvCxnSpPr/>
            <p:nvPr/>
          </p:nvCxnSpPr>
          <p:spPr>
            <a:xfrm flipH="1">
              <a:off x="4276575" y="600075"/>
              <a:ext cx="4972200" cy="4610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6" name="Google Shape;286;p39"/>
            <p:cNvSpPr/>
            <p:nvPr/>
          </p:nvSpPr>
          <p:spPr>
            <a:xfrm flipH="1">
              <a:off x="4823819" y="1290676"/>
              <a:ext cx="4322700" cy="3891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287" name="Google Shape;287;p39"/>
          <p:cNvCxnSpPr/>
          <p:nvPr/>
        </p:nvCxnSpPr>
        <p:spPr>
          <a:xfrm>
            <a:off x="584391" y="1248597"/>
            <a:ext cx="673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/>
          <p:cNvSpPr txBox="1"/>
          <p:nvPr/>
        </p:nvSpPr>
        <p:spPr>
          <a:xfrm>
            <a:off x="584391" y="1763277"/>
            <a:ext cx="667502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400" b="1" dirty="0">
                <a:solidFill>
                  <a:schemeClr val="bg1"/>
                </a:solidFill>
              </a:rPr>
              <a:t>Stream Configuration</a:t>
            </a:r>
            <a:r>
              <a:rPr lang="en-US" altLang="en-US" sz="1400" dirty="0">
                <a:solidFill>
                  <a:schemeClr val="bg1"/>
                </a:solidFill>
              </a:rPr>
              <a:t>: The pyrealsense2 library was used to initialize the D435i camera, configure depth and RGB streams, and synchronize them for accurate data capture.</a:t>
            </a:r>
            <a:endParaRPr lang="en-US" alt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alt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400" b="1" dirty="0">
                <a:solidFill>
                  <a:schemeClr val="bg1"/>
                </a:solidFill>
              </a:rPr>
              <a:t>Preprocessing for Segmentation</a:t>
            </a:r>
            <a:r>
              <a:rPr lang="en-US" altLang="en-US" sz="1400" dirty="0">
                <a:solidFill>
                  <a:schemeClr val="bg1"/>
                </a:solidFill>
              </a:rPr>
              <a:t>: Captured images were preprocessed to enhance quality before feeding them to SAM 2 for precise object segmentation.</a:t>
            </a:r>
            <a:endParaRPr lang="en-IN" alt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>
            <a:spLocks noGrp="1"/>
          </p:cNvSpPr>
          <p:nvPr>
            <p:ph type="title"/>
          </p:nvPr>
        </p:nvSpPr>
        <p:spPr>
          <a:xfrm>
            <a:off x="55002" y="366330"/>
            <a:ext cx="592984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Training on Custom Dataset</a:t>
            </a:r>
            <a:endParaRPr dirty="0"/>
          </a:p>
        </p:txBody>
      </p:sp>
      <p:grpSp>
        <p:nvGrpSpPr>
          <p:cNvPr id="284" name="Google Shape;284;p39"/>
          <p:cNvGrpSpPr/>
          <p:nvPr/>
        </p:nvGrpSpPr>
        <p:grpSpPr>
          <a:xfrm rot="-5400000">
            <a:off x="6619286" y="29456"/>
            <a:ext cx="2629797" cy="2438282"/>
            <a:chOff x="4276575" y="600075"/>
            <a:chExt cx="4972200" cy="4610100"/>
          </a:xfrm>
        </p:grpSpPr>
        <p:cxnSp>
          <p:nvCxnSpPr>
            <p:cNvPr id="285" name="Google Shape;285;p39"/>
            <p:cNvCxnSpPr/>
            <p:nvPr/>
          </p:nvCxnSpPr>
          <p:spPr>
            <a:xfrm flipH="1">
              <a:off x="4276575" y="600075"/>
              <a:ext cx="4972200" cy="4610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6" name="Google Shape;286;p39"/>
            <p:cNvSpPr/>
            <p:nvPr/>
          </p:nvSpPr>
          <p:spPr>
            <a:xfrm flipH="1">
              <a:off x="4823819" y="1290676"/>
              <a:ext cx="4322700" cy="3891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287" name="Google Shape;287;p39"/>
          <p:cNvCxnSpPr/>
          <p:nvPr/>
        </p:nvCxnSpPr>
        <p:spPr>
          <a:xfrm>
            <a:off x="584391" y="1130920"/>
            <a:ext cx="673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701268" y="1609161"/>
            <a:ext cx="7542082" cy="2314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LabPics1 Dataset: Encompassing 7,900 diverse annotated images, LabPics1 captures complex chemistry lab setups, providing a challenging benchmark for segmentation models to handle varying object sizes, shapes, and intricate details effectively.</a:t>
            </a:r>
            <a:endParaRPr lang="en-I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Brain Tumor v1 Dataset: Comprising 1,672 annotated 640x640 images, this dataset emphasizes precision, focusing on identifying and segmenting irregularly shaped brain tumors in medical imaging tasks.</a:t>
            </a:r>
            <a:endParaRPr lang="en-IN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>
            <a:spLocks noGrp="1"/>
          </p:cNvSpPr>
          <p:nvPr>
            <p:ph type="title"/>
          </p:nvPr>
        </p:nvSpPr>
        <p:spPr>
          <a:xfrm>
            <a:off x="350635" y="426073"/>
            <a:ext cx="36954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 of training</a:t>
            </a:r>
            <a:endParaRPr dirty="0"/>
          </a:p>
        </p:txBody>
      </p:sp>
      <p:grpSp>
        <p:nvGrpSpPr>
          <p:cNvPr id="284" name="Google Shape;284;p39"/>
          <p:cNvGrpSpPr/>
          <p:nvPr/>
        </p:nvGrpSpPr>
        <p:grpSpPr>
          <a:xfrm rot="-5400000">
            <a:off x="6619286" y="29456"/>
            <a:ext cx="2629797" cy="2438282"/>
            <a:chOff x="4276575" y="600075"/>
            <a:chExt cx="4972200" cy="4610100"/>
          </a:xfrm>
        </p:grpSpPr>
        <p:cxnSp>
          <p:nvCxnSpPr>
            <p:cNvPr id="285" name="Google Shape;285;p39"/>
            <p:cNvCxnSpPr/>
            <p:nvPr/>
          </p:nvCxnSpPr>
          <p:spPr>
            <a:xfrm flipH="1">
              <a:off x="4276575" y="600075"/>
              <a:ext cx="4972200" cy="4610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6" name="Google Shape;286;p39"/>
            <p:cNvSpPr/>
            <p:nvPr/>
          </p:nvSpPr>
          <p:spPr>
            <a:xfrm flipH="1">
              <a:off x="4823819" y="1290676"/>
              <a:ext cx="4322700" cy="3891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287" name="Google Shape;287;p39"/>
          <p:cNvCxnSpPr/>
          <p:nvPr/>
        </p:nvCxnSpPr>
        <p:spPr>
          <a:xfrm>
            <a:off x="584391" y="1130920"/>
            <a:ext cx="673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701268" y="1609161"/>
            <a:ext cx="7542082" cy="2314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LabPics1 Chemistry Dataset: Fine-tuning SAM 2 alone on the LabPics1 dataset resulted in an </a:t>
            </a:r>
            <a:r>
              <a:rPr lang="en-IN" dirty="0" err="1"/>
              <a:t>IoU</a:t>
            </a:r>
            <a:r>
              <a:rPr lang="en-IN" dirty="0"/>
              <a:t> score of 0.6237, further showing its capability to adapt and excel in specialized tasks where YOLO v11 lagged which gives a IOU score of 0.5698.</a:t>
            </a:r>
            <a:endParaRPr lang="en-I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Brain </a:t>
            </a:r>
            <a:r>
              <a:rPr lang="en-IN" dirty="0" err="1"/>
              <a:t>Tumor</a:t>
            </a:r>
            <a:r>
              <a:rPr lang="en-IN" dirty="0"/>
              <a:t> Dataset Performance: On the brain </a:t>
            </a:r>
            <a:r>
              <a:rPr lang="en-IN" dirty="0" err="1"/>
              <a:t>tumor</a:t>
            </a:r>
            <a:r>
              <a:rPr lang="en-IN" dirty="0"/>
              <a:t> dataset, SAM 2 achieved an </a:t>
            </a:r>
            <a:r>
              <a:rPr lang="en-IN" dirty="0" err="1"/>
              <a:t>IoU</a:t>
            </a:r>
            <a:r>
              <a:rPr lang="en-IN" dirty="0"/>
              <a:t> score of 0.7018, outperforming YOLO v11's 0.6503, demonstrating higher segmentation accuracy.</a:t>
            </a:r>
            <a:endParaRPr lang="en-IN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>
            <a:spLocks noGrp="1"/>
          </p:cNvSpPr>
          <p:nvPr>
            <p:ph type="title"/>
          </p:nvPr>
        </p:nvSpPr>
        <p:spPr>
          <a:xfrm>
            <a:off x="116879" y="329236"/>
            <a:ext cx="436917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Visual Comparison</a:t>
            </a:r>
            <a:endParaRPr dirty="0"/>
          </a:p>
        </p:txBody>
      </p:sp>
      <p:grpSp>
        <p:nvGrpSpPr>
          <p:cNvPr id="284" name="Google Shape;284;p39"/>
          <p:cNvGrpSpPr/>
          <p:nvPr/>
        </p:nvGrpSpPr>
        <p:grpSpPr>
          <a:xfrm rot="-5400000">
            <a:off x="6619286" y="29456"/>
            <a:ext cx="2629797" cy="2438282"/>
            <a:chOff x="4276575" y="600075"/>
            <a:chExt cx="4972200" cy="4610100"/>
          </a:xfrm>
        </p:grpSpPr>
        <p:cxnSp>
          <p:nvCxnSpPr>
            <p:cNvPr id="285" name="Google Shape;285;p39"/>
            <p:cNvCxnSpPr/>
            <p:nvPr/>
          </p:nvCxnSpPr>
          <p:spPr>
            <a:xfrm flipH="1">
              <a:off x="4276575" y="600075"/>
              <a:ext cx="4972200" cy="4610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6" name="Google Shape;286;p39"/>
            <p:cNvSpPr/>
            <p:nvPr/>
          </p:nvSpPr>
          <p:spPr>
            <a:xfrm flipH="1">
              <a:off x="4823819" y="1290676"/>
              <a:ext cx="4322700" cy="3891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287" name="Google Shape;287;p39"/>
          <p:cNvCxnSpPr/>
          <p:nvPr/>
        </p:nvCxnSpPr>
        <p:spPr>
          <a:xfrm>
            <a:off x="618767" y="1130920"/>
            <a:ext cx="673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/>
          <p:cNvSpPr txBox="1"/>
          <p:nvPr/>
        </p:nvSpPr>
        <p:spPr>
          <a:xfrm>
            <a:off x="6194546" y="4403439"/>
            <a:ext cx="2351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SAM2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2009284" y="4404074"/>
            <a:ext cx="1925052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YOLO</a:t>
            </a:r>
            <a:r>
              <a:rPr lang="en-IN" altLang="en-US" dirty="0"/>
              <a:t> v11</a:t>
            </a:r>
            <a:endParaRPr lang="en-I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282055"/>
            <a:ext cx="3888253" cy="29131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58" y="1287940"/>
            <a:ext cx="3888253" cy="29161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>
            <a:spLocks noGrp="1"/>
          </p:cNvSpPr>
          <p:nvPr>
            <p:ph type="title"/>
          </p:nvPr>
        </p:nvSpPr>
        <p:spPr>
          <a:xfrm>
            <a:off x="116879" y="329236"/>
            <a:ext cx="436917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Visual Comparison</a:t>
            </a:r>
            <a:endParaRPr dirty="0"/>
          </a:p>
        </p:txBody>
      </p:sp>
      <p:grpSp>
        <p:nvGrpSpPr>
          <p:cNvPr id="284" name="Google Shape;284;p39"/>
          <p:cNvGrpSpPr/>
          <p:nvPr/>
        </p:nvGrpSpPr>
        <p:grpSpPr>
          <a:xfrm rot="-5400000">
            <a:off x="6619286" y="29456"/>
            <a:ext cx="2629797" cy="2438282"/>
            <a:chOff x="4276575" y="600075"/>
            <a:chExt cx="4972200" cy="4610100"/>
          </a:xfrm>
        </p:grpSpPr>
        <p:cxnSp>
          <p:nvCxnSpPr>
            <p:cNvPr id="285" name="Google Shape;285;p39"/>
            <p:cNvCxnSpPr/>
            <p:nvPr/>
          </p:nvCxnSpPr>
          <p:spPr>
            <a:xfrm flipH="1">
              <a:off x="4276575" y="600075"/>
              <a:ext cx="4972200" cy="4610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6" name="Google Shape;286;p39"/>
            <p:cNvSpPr/>
            <p:nvPr/>
          </p:nvSpPr>
          <p:spPr>
            <a:xfrm flipH="1">
              <a:off x="4823819" y="1290676"/>
              <a:ext cx="4322700" cy="3891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287" name="Google Shape;287;p39"/>
          <p:cNvCxnSpPr/>
          <p:nvPr/>
        </p:nvCxnSpPr>
        <p:spPr>
          <a:xfrm>
            <a:off x="618767" y="1130920"/>
            <a:ext cx="673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/>
          <p:cNvSpPr txBox="1"/>
          <p:nvPr/>
        </p:nvSpPr>
        <p:spPr>
          <a:xfrm>
            <a:off x="6443466" y="4402804"/>
            <a:ext cx="2351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SAM2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2234709" y="4402804"/>
            <a:ext cx="1925052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YOLO</a:t>
            </a:r>
            <a:r>
              <a:rPr lang="en-IN" altLang="en-US" dirty="0"/>
              <a:t> v11</a:t>
            </a:r>
            <a:endParaRPr lang="en-IN" altLang="en-US" dirty="0"/>
          </a:p>
        </p:txBody>
      </p:sp>
      <p:pic>
        <p:nvPicPr>
          <p:cNvPr id="2" name="Picture 1" descr="output_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9954" y="1233804"/>
            <a:ext cx="4226249" cy="3168999"/>
          </a:xfrm>
          <a:prstGeom prst="rect">
            <a:avLst/>
          </a:prstGeom>
        </p:spPr>
      </p:pic>
      <p:pic>
        <p:nvPicPr>
          <p:cNvPr id="3" name="Picture 2" descr="7th_yol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45" y="1233805"/>
            <a:ext cx="4088130" cy="306641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>
            <a:spLocks noGrp="1"/>
          </p:cNvSpPr>
          <p:nvPr>
            <p:ph type="title"/>
          </p:nvPr>
        </p:nvSpPr>
        <p:spPr>
          <a:xfrm>
            <a:off x="405277" y="42607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Challenges</a:t>
            </a:r>
            <a:r>
              <a:rPr lang="en-GB" dirty="0"/>
              <a:t>:</a:t>
            </a:r>
            <a:endParaRPr dirty="0"/>
          </a:p>
        </p:txBody>
      </p:sp>
      <p:grpSp>
        <p:nvGrpSpPr>
          <p:cNvPr id="284" name="Google Shape;284;p39"/>
          <p:cNvGrpSpPr/>
          <p:nvPr/>
        </p:nvGrpSpPr>
        <p:grpSpPr>
          <a:xfrm rot="-5400000">
            <a:off x="6619286" y="29456"/>
            <a:ext cx="2629797" cy="2438282"/>
            <a:chOff x="4276575" y="600075"/>
            <a:chExt cx="4972200" cy="4610100"/>
          </a:xfrm>
        </p:grpSpPr>
        <p:cxnSp>
          <p:nvCxnSpPr>
            <p:cNvPr id="285" name="Google Shape;285;p39"/>
            <p:cNvCxnSpPr/>
            <p:nvPr/>
          </p:nvCxnSpPr>
          <p:spPr>
            <a:xfrm flipH="1">
              <a:off x="4276575" y="600075"/>
              <a:ext cx="4972200" cy="4610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6" name="Google Shape;286;p39"/>
            <p:cNvSpPr/>
            <p:nvPr/>
          </p:nvSpPr>
          <p:spPr>
            <a:xfrm flipH="1">
              <a:off x="4823819" y="1290676"/>
              <a:ext cx="4322700" cy="3891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287" name="Google Shape;287;p39"/>
          <p:cNvCxnSpPr/>
          <p:nvPr/>
        </p:nvCxnSpPr>
        <p:spPr>
          <a:xfrm>
            <a:off x="584391" y="1130920"/>
            <a:ext cx="673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/>
          <p:cNvSpPr txBox="1"/>
          <p:nvPr/>
        </p:nvSpPr>
        <p:spPr>
          <a:xfrm>
            <a:off x="357197" y="1437064"/>
            <a:ext cx="7851777" cy="2676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1"/>
                </a:solidFill>
              </a:rPr>
              <a:t>Compatibility Issue:</a:t>
            </a:r>
            <a:endParaRPr lang="en-US" altLang="en-US" dirty="0">
              <a:solidFill>
                <a:schemeClr val="bg1"/>
              </a:solidFill>
            </a:endParaRPr>
          </a:p>
          <a:p>
            <a:pPr lvl="5">
              <a:lnSpc>
                <a:spcPct val="150000"/>
              </a:lnSpc>
            </a:pPr>
            <a:r>
              <a:rPr lang="en-US" altLang="en-US" dirty="0">
                <a:solidFill>
                  <a:schemeClr val="bg1"/>
                </a:solidFill>
              </a:rPr>
              <a:t>	• The pyrealsense2 library, required for interfacing with the Intel RealSense</a:t>
            </a:r>
            <a:endParaRPr lang="en-US" altLang="en-US" dirty="0">
              <a:solidFill>
                <a:schemeClr val="bg1"/>
              </a:solidFill>
            </a:endParaRPr>
          </a:p>
          <a:p>
            <a:pPr lvl="5">
              <a:lnSpc>
                <a:spcPct val="150000"/>
              </a:lnSpc>
            </a:pPr>
            <a:r>
              <a:rPr lang="en-US" altLang="en-US" dirty="0">
                <a:solidFill>
                  <a:schemeClr val="bg1"/>
                </a:solidFill>
              </a:rPr>
              <a:t> 	  D435</a:t>
            </a:r>
            <a:r>
              <a:rPr lang="en-IN" altLang="en-US" dirty="0">
                <a:solidFill>
                  <a:schemeClr val="bg1"/>
                </a:solidFill>
              </a:rPr>
              <a:t>i</a:t>
            </a:r>
            <a:r>
              <a:rPr lang="en-US" altLang="en-US" dirty="0">
                <a:solidFill>
                  <a:schemeClr val="bg1"/>
                </a:solidFill>
              </a:rPr>
              <a:t> camera, supports only Python versions 3.9 or lower. </a:t>
            </a:r>
            <a:endParaRPr lang="en-US" altLang="en-US" dirty="0">
              <a:solidFill>
                <a:schemeClr val="bg1"/>
              </a:solidFill>
            </a:endParaRPr>
          </a:p>
          <a:p>
            <a:pPr lvl="5">
              <a:lnSpc>
                <a:spcPct val="150000"/>
              </a:lnSpc>
            </a:pPr>
            <a:r>
              <a:rPr lang="en-US" altLang="en-US" dirty="0">
                <a:solidFill>
                  <a:schemeClr val="bg1"/>
                </a:solidFill>
              </a:rPr>
              <a:t>	• In contrast, SAM 2 requires dependencies compatible with Python 3.10 or higher.</a:t>
            </a:r>
            <a:endParaRPr lang="en-US" altLang="en-US" dirty="0">
              <a:solidFill>
                <a:schemeClr val="bg1"/>
              </a:solidFill>
            </a:endParaRPr>
          </a:p>
          <a:p>
            <a:pPr lvl="5">
              <a:lnSpc>
                <a:spcPct val="150000"/>
              </a:lnSpc>
            </a:pPr>
            <a:r>
              <a:rPr lang="en-US" altLang="en-US" dirty="0">
                <a:solidFill>
                  <a:schemeClr val="bg1"/>
                </a:solidFill>
              </a:rPr>
              <a:t>	</a:t>
            </a:r>
            <a:endParaRPr lang="en-US" altLang="en-US" dirty="0">
              <a:solidFill>
                <a:schemeClr val="bg1"/>
              </a:solidFill>
            </a:endParaRPr>
          </a:p>
          <a:p>
            <a:pPr marL="285750" lvl="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1"/>
                </a:solidFill>
              </a:rPr>
              <a:t>Processing Speed: SAM 2 is faster only when GPU need of 8 GB – 12 GB is  fulfilled. Our system’s 4 GB GPU imposed limitations on processing speed, leading to an average inference time of 2–3 seconds per image.</a:t>
            </a:r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>
            <a:spLocks noGrp="1"/>
          </p:cNvSpPr>
          <p:nvPr>
            <p:ph type="title"/>
          </p:nvPr>
        </p:nvSpPr>
        <p:spPr>
          <a:xfrm>
            <a:off x="405277" y="42607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Solutions</a:t>
            </a:r>
            <a:r>
              <a:rPr lang="en-GB" dirty="0"/>
              <a:t>:</a:t>
            </a:r>
            <a:endParaRPr dirty="0"/>
          </a:p>
        </p:txBody>
      </p:sp>
      <p:grpSp>
        <p:nvGrpSpPr>
          <p:cNvPr id="284" name="Google Shape;284;p39"/>
          <p:cNvGrpSpPr/>
          <p:nvPr/>
        </p:nvGrpSpPr>
        <p:grpSpPr>
          <a:xfrm rot="-5400000">
            <a:off x="6619286" y="29456"/>
            <a:ext cx="2629797" cy="2438282"/>
            <a:chOff x="4276575" y="600075"/>
            <a:chExt cx="4972200" cy="4610100"/>
          </a:xfrm>
        </p:grpSpPr>
        <p:cxnSp>
          <p:nvCxnSpPr>
            <p:cNvPr id="285" name="Google Shape;285;p39"/>
            <p:cNvCxnSpPr/>
            <p:nvPr/>
          </p:nvCxnSpPr>
          <p:spPr>
            <a:xfrm flipH="1">
              <a:off x="4276575" y="600075"/>
              <a:ext cx="4972200" cy="4610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6" name="Google Shape;286;p39"/>
            <p:cNvSpPr/>
            <p:nvPr/>
          </p:nvSpPr>
          <p:spPr>
            <a:xfrm flipH="1">
              <a:off x="4823819" y="1290676"/>
              <a:ext cx="4322700" cy="3891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287" name="Google Shape;287;p39"/>
          <p:cNvCxnSpPr/>
          <p:nvPr/>
        </p:nvCxnSpPr>
        <p:spPr>
          <a:xfrm>
            <a:off x="584391" y="1130920"/>
            <a:ext cx="673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/>
          <p:cNvSpPr txBox="1"/>
          <p:nvPr/>
        </p:nvSpPr>
        <p:spPr>
          <a:xfrm>
            <a:off x="405277" y="1567806"/>
            <a:ext cx="7136445" cy="199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>
                <a:solidFill>
                  <a:schemeClr val="bg1"/>
                </a:solidFill>
              </a:rPr>
              <a:t>We created separate Python environments and a parent program to execute pyrealsense2 (Python 3.9) and SAM 2 (Python 3.12) together.</a:t>
            </a:r>
            <a:endParaRPr lang="en-US" altLang="en-US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en-US" sz="14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>
                <a:solidFill>
                  <a:schemeClr val="bg1"/>
                </a:solidFill>
              </a:rPr>
              <a:t>The 4 GB GPU limited processing speed, causing 2–3 seconds per image inference. Upgrading to better hardware can improve performance.</a:t>
            </a:r>
            <a:endParaRPr lang="en-US" altLang="en-US" sz="14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>
            <a:spLocks noGrp="1"/>
          </p:cNvSpPr>
          <p:nvPr>
            <p:ph type="title"/>
          </p:nvPr>
        </p:nvSpPr>
        <p:spPr>
          <a:xfrm>
            <a:off x="458743" y="44119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INTRODUCTION</a:t>
            </a:r>
            <a:r>
              <a:rPr lang="en-GB" dirty="0"/>
              <a:t> :</a:t>
            </a:r>
            <a:endParaRPr dirty="0"/>
          </a:p>
        </p:txBody>
      </p:sp>
      <p:grpSp>
        <p:nvGrpSpPr>
          <p:cNvPr id="284" name="Google Shape;284;p39"/>
          <p:cNvGrpSpPr/>
          <p:nvPr/>
        </p:nvGrpSpPr>
        <p:grpSpPr>
          <a:xfrm rot="-5400000">
            <a:off x="6619286" y="29456"/>
            <a:ext cx="2629797" cy="2438282"/>
            <a:chOff x="4276575" y="600075"/>
            <a:chExt cx="4972200" cy="4610100"/>
          </a:xfrm>
        </p:grpSpPr>
        <p:cxnSp>
          <p:nvCxnSpPr>
            <p:cNvPr id="285" name="Google Shape;285;p39"/>
            <p:cNvCxnSpPr/>
            <p:nvPr/>
          </p:nvCxnSpPr>
          <p:spPr>
            <a:xfrm flipH="1">
              <a:off x="4276575" y="600075"/>
              <a:ext cx="4972200" cy="4610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6" name="Google Shape;286;p39"/>
            <p:cNvSpPr/>
            <p:nvPr/>
          </p:nvSpPr>
          <p:spPr>
            <a:xfrm flipH="1">
              <a:off x="4823819" y="1290676"/>
              <a:ext cx="4322700" cy="3891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287" name="Google Shape;287;p39"/>
          <p:cNvCxnSpPr/>
          <p:nvPr/>
        </p:nvCxnSpPr>
        <p:spPr>
          <a:xfrm>
            <a:off x="584391" y="1130920"/>
            <a:ext cx="673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Box 5"/>
          <p:cNvSpPr txBox="1"/>
          <p:nvPr/>
        </p:nvSpPr>
        <p:spPr>
          <a:xfrm>
            <a:off x="542290" y="1492885"/>
            <a:ext cx="6897370" cy="2999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This project focuses on the integration of SAM 2 (Segment Anything Model) for advanced image segmentation tasks in the Stretch3 robot system, aiming to improve</a:t>
            </a:r>
            <a:r>
              <a:rPr lang="en-IN" altLang="en-US" dirty="0"/>
              <a:t> its</a:t>
            </a:r>
            <a:r>
              <a:rPr lang="en-US" dirty="0"/>
              <a:t> object </a:t>
            </a:r>
            <a:r>
              <a:rPr lang="en-IN" altLang="en-US" dirty="0"/>
              <a:t>recognition capability.</a:t>
            </a:r>
            <a:endParaRPr lang="en-IN" alt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SAM 2 is a versatile model known for its zero-shot segmentation and ability to handle diverse and complex environments.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Enhancing its visual perception and object </a:t>
            </a:r>
            <a:r>
              <a:rPr lang="en-IN" altLang="en-US" dirty="0"/>
              <a:t>manipulation</a:t>
            </a:r>
            <a:r>
              <a:rPr lang="en-US" dirty="0"/>
              <a:t> capabilities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>
            <a:spLocks noGrp="1"/>
          </p:cNvSpPr>
          <p:nvPr>
            <p:ph type="title"/>
          </p:nvPr>
        </p:nvSpPr>
        <p:spPr>
          <a:xfrm>
            <a:off x="405277" y="42607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Future</a:t>
            </a:r>
            <a:r>
              <a:rPr lang="en-US" dirty="0"/>
              <a:t> Work</a:t>
            </a:r>
            <a:r>
              <a:rPr lang="en-GB" dirty="0"/>
              <a:t>:</a:t>
            </a:r>
            <a:endParaRPr dirty="0"/>
          </a:p>
        </p:txBody>
      </p:sp>
      <p:grpSp>
        <p:nvGrpSpPr>
          <p:cNvPr id="284" name="Google Shape;284;p39"/>
          <p:cNvGrpSpPr/>
          <p:nvPr/>
        </p:nvGrpSpPr>
        <p:grpSpPr>
          <a:xfrm rot="-5400000">
            <a:off x="6619286" y="29456"/>
            <a:ext cx="2629797" cy="2438282"/>
            <a:chOff x="4276575" y="600075"/>
            <a:chExt cx="4972200" cy="4610100"/>
          </a:xfrm>
        </p:grpSpPr>
        <p:cxnSp>
          <p:nvCxnSpPr>
            <p:cNvPr id="285" name="Google Shape;285;p39"/>
            <p:cNvCxnSpPr/>
            <p:nvPr/>
          </p:nvCxnSpPr>
          <p:spPr>
            <a:xfrm flipH="1">
              <a:off x="4276575" y="600075"/>
              <a:ext cx="4972200" cy="4610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6" name="Google Shape;286;p39"/>
            <p:cNvSpPr/>
            <p:nvPr/>
          </p:nvSpPr>
          <p:spPr>
            <a:xfrm flipH="1">
              <a:off x="4823819" y="1290676"/>
              <a:ext cx="4322700" cy="3891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287" name="Google Shape;287;p39"/>
          <p:cNvCxnSpPr/>
          <p:nvPr/>
        </p:nvCxnSpPr>
        <p:spPr>
          <a:xfrm>
            <a:off x="584391" y="1130920"/>
            <a:ext cx="673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/>
          <p:cNvSpPr txBox="1"/>
          <p:nvPr/>
        </p:nvSpPr>
        <p:spPr>
          <a:xfrm>
            <a:off x="405277" y="1853780"/>
            <a:ext cx="713644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1"/>
                </a:solidFill>
              </a:rPr>
              <a:t>Integrate YOLO and SAM 2 on Stretch 3 for enhanced object detection and segmentation.</a:t>
            </a:r>
            <a:endParaRPr lang="en-US" alt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1"/>
                </a:solidFill>
              </a:rPr>
              <a:t>Improve object manipulation for robotic tasks.</a:t>
            </a:r>
            <a:endParaRPr lang="en-US" altLang="en-US" dirty="0">
              <a:solidFill>
                <a:schemeClr val="bg1"/>
              </a:solidFill>
            </a:endParaRPr>
          </a:p>
          <a:p>
            <a:endParaRPr lang="en-US" alt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1"/>
                </a:solidFill>
              </a:rPr>
              <a:t>Refine YOLO's bounding boxes using SAM 2's segmentation masks..</a:t>
            </a:r>
            <a:endParaRPr lang="en-US" altLang="en-US" dirty="0">
              <a:solidFill>
                <a:schemeClr val="bg1"/>
              </a:solidFill>
            </a:endParaRPr>
          </a:p>
          <a:p>
            <a:endParaRPr lang="en-US" alt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1"/>
                </a:solidFill>
              </a:rPr>
              <a:t>Extend capabilities to handle complex, cluttered scenes with overlapping objects.</a:t>
            </a:r>
            <a:endParaRPr lang="en-US" alt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>
            <a:spLocks noGrp="1"/>
          </p:cNvSpPr>
          <p:nvPr>
            <p:ph type="title"/>
          </p:nvPr>
        </p:nvSpPr>
        <p:spPr>
          <a:xfrm>
            <a:off x="418095" y="349311"/>
            <a:ext cx="258069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Conclusion:</a:t>
            </a:r>
            <a:endParaRPr dirty="0"/>
          </a:p>
        </p:txBody>
      </p:sp>
      <p:grpSp>
        <p:nvGrpSpPr>
          <p:cNvPr id="284" name="Google Shape;284;p39"/>
          <p:cNvGrpSpPr/>
          <p:nvPr/>
        </p:nvGrpSpPr>
        <p:grpSpPr>
          <a:xfrm rot="-5400000">
            <a:off x="6619286" y="29456"/>
            <a:ext cx="2629797" cy="2438282"/>
            <a:chOff x="4276575" y="600075"/>
            <a:chExt cx="4972200" cy="4610100"/>
          </a:xfrm>
        </p:grpSpPr>
        <p:cxnSp>
          <p:nvCxnSpPr>
            <p:cNvPr id="285" name="Google Shape;285;p39"/>
            <p:cNvCxnSpPr/>
            <p:nvPr/>
          </p:nvCxnSpPr>
          <p:spPr>
            <a:xfrm flipH="1">
              <a:off x="4276575" y="600075"/>
              <a:ext cx="4972200" cy="4610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6" name="Google Shape;286;p39"/>
            <p:cNvSpPr/>
            <p:nvPr/>
          </p:nvSpPr>
          <p:spPr>
            <a:xfrm flipH="1">
              <a:off x="4823819" y="1290676"/>
              <a:ext cx="4322700" cy="3891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287" name="Google Shape;287;p39"/>
          <p:cNvCxnSpPr/>
          <p:nvPr/>
        </p:nvCxnSpPr>
        <p:spPr>
          <a:xfrm>
            <a:off x="584391" y="1034668"/>
            <a:ext cx="673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/>
          <p:cNvSpPr txBox="1"/>
          <p:nvPr/>
        </p:nvSpPr>
        <p:spPr>
          <a:xfrm>
            <a:off x="418095" y="1422237"/>
            <a:ext cx="7136445" cy="2960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>
                <a:solidFill>
                  <a:schemeClr val="bg1"/>
                </a:solidFill>
              </a:rPr>
              <a:t>Enhanced Segmentation Precision of SAM 2: SAM 2 significantly improves segmentation accuracy for irregular, overlapping, and complex objects.</a:t>
            </a:r>
            <a:endParaRPr lang="en-US" altLang="en-US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en-US" sz="14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>
                <a:solidFill>
                  <a:schemeClr val="bg1"/>
                </a:solidFill>
              </a:rPr>
              <a:t>Comparative Superiority: Despite higher computational demands, SAM 2 outperforms YOLO in flexibility, accuracy, and robustness, making it a preferred choice.</a:t>
            </a:r>
            <a:endParaRPr lang="en-US" altLang="en-US" sz="14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sz="14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1"/>
                </a:solidFill>
              </a:rPr>
              <a:t>We should use</a:t>
            </a:r>
            <a:r>
              <a:rPr lang="en-US" altLang="en-US" sz="1400" dirty="0">
                <a:solidFill>
                  <a:schemeClr val="bg1"/>
                </a:solidFill>
              </a:rPr>
              <a:t> the high performance of SAM 2 </a:t>
            </a:r>
            <a:r>
              <a:rPr lang="en-US" altLang="en-US" dirty="0">
                <a:solidFill>
                  <a:schemeClr val="bg1"/>
                </a:solidFill>
              </a:rPr>
              <a:t>for stretch 3 robot in order to do better object manipulation and navigation.</a:t>
            </a:r>
            <a:endParaRPr lang="en-US" alt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>
            <a:spLocks noGrp="1"/>
          </p:cNvSpPr>
          <p:nvPr>
            <p:ph type="title"/>
          </p:nvPr>
        </p:nvSpPr>
        <p:spPr>
          <a:xfrm>
            <a:off x="230184" y="20577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References:</a:t>
            </a:r>
            <a:endParaRPr dirty="0"/>
          </a:p>
        </p:txBody>
      </p:sp>
      <p:grpSp>
        <p:nvGrpSpPr>
          <p:cNvPr id="284" name="Google Shape;284;p39"/>
          <p:cNvGrpSpPr/>
          <p:nvPr/>
        </p:nvGrpSpPr>
        <p:grpSpPr>
          <a:xfrm rot="-5400000">
            <a:off x="6619286" y="29456"/>
            <a:ext cx="2629797" cy="2438282"/>
            <a:chOff x="4276575" y="600075"/>
            <a:chExt cx="4972200" cy="4610100"/>
          </a:xfrm>
        </p:grpSpPr>
        <p:cxnSp>
          <p:nvCxnSpPr>
            <p:cNvPr id="285" name="Google Shape;285;p39"/>
            <p:cNvCxnSpPr/>
            <p:nvPr/>
          </p:nvCxnSpPr>
          <p:spPr>
            <a:xfrm flipH="1">
              <a:off x="4276575" y="600075"/>
              <a:ext cx="4972200" cy="4610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6" name="Google Shape;286;p39"/>
            <p:cNvSpPr/>
            <p:nvPr/>
          </p:nvSpPr>
          <p:spPr>
            <a:xfrm flipH="1">
              <a:off x="4823819" y="1290676"/>
              <a:ext cx="4322700" cy="3891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287" name="Google Shape;287;p39"/>
          <p:cNvCxnSpPr/>
          <p:nvPr/>
        </p:nvCxnSpPr>
        <p:spPr>
          <a:xfrm>
            <a:off x="343759" y="781863"/>
            <a:ext cx="673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/>
          <p:cNvSpPr txBox="1"/>
          <p:nvPr/>
        </p:nvSpPr>
        <p:spPr>
          <a:xfrm>
            <a:off x="230184" y="926508"/>
            <a:ext cx="7136445" cy="338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pl-PL" altLang="en-US" sz="1200" dirty="0">
                <a:solidFill>
                  <a:schemeClr val="bg1"/>
                </a:solidFill>
              </a:rPr>
              <a:t>1) https://hello-robot.com/stretch-3-product </a:t>
            </a:r>
            <a:endParaRPr lang="en-US" altLang="en-US" sz="1200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pl-PL" altLang="en-US" sz="1200" dirty="0">
                <a:solidFill>
                  <a:schemeClr val="bg1"/>
                </a:solidFill>
              </a:rPr>
              <a:t>2) https://hello-robot.com/ </a:t>
            </a:r>
            <a:endParaRPr lang="en-US" altLang="en-US" sz="1200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pl-PL" altLang="en-US" sz="1200" dirty="0">
                <a:solidFill>
                  <a:schemeClr val="bg1"/>
                </a:solidFill>
              </a:rPr>
              <a:t>3) https://github.com/hello-robot B. SAM 2 </a:t>
            </a:r>
            <a:endParaRPr lang="en-US" altLang="en-US" sz="1200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en-US" sz="1200" dirty="0">
                <a:solidFill>
                  <a:schemeClr val="bg1"/>
                </a:solidFill>
              </a:rPr>
              <a:t>4</a:t>
            </a:r>
            <a:r>
              <a:rPr lang="pl-PL" altLang="en-US" sz="1200" dirty="0">
                <a:solidFill>
                  <a:schemeClr val="bg1"/>
                </a:solidFill>
              </a:rPr>
              <a:t>) https://ai.meta.com/sam2/ </a:t>
            </a:r>
            <a:endParaRPr lang="en-US" altLang="en-US" sz="1200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en-US" sz="1200" dirty="0">
                <a:solidFill>
                  <a:schemeClr val="bg1"/>
                </a:solidFill>
              </a:rPr>
              <a:t>5</a:t>
            </a:r>
            <a:r>
              <a:rPr lang="pl-PL" altLang="en-US" sz="1200" dirty="0">
                <a:solidFill>
                  <a:schemeClr val="bg1"/>
                </a:solidFill>
              </a:rPr>
              <a:t>) https://segment-anything.com/ </a:t>
            </a:r>
            <a:endParaRPr lang="en-US" altLang="en-US" sz="1200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en-US" sz="1200" dirty="0">
                <a:solidFill>
                  <a:schemeClr val="bg1"/>
                </a:solidFill>
              </a:rPr>
              <a:t>6</a:t>
            </a:r>
            <a:r>
              <a:rPr lang="pl-PL" altLang="en-US" sz="1200" dirty="0">
                <a:solidFill>
                  <a:schemeClr val="bg1"/>
                </a:solidFill>
              </a:rPr>
              <a:t>) https://github.com/facebookresearch/segment-anything </a:t>
            </a:r>
            <a:endParaRPr lang="en-US" altLang="en-US" sz="1200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en-US" sz="1200" dirty="0">
                <a:solidFill>
                  <a:schemeClr val="bg1"/>
                </a:solidFill>
              </a:rPr>
              <a:t>7</a:t>
            </a:r>
            <a:r>
              <a:rPr lang="pl-PL" altLang="en-US" sz="1200" dirty="0">
                <a:solidFill>
                  <a:schemeClr val="bg1"/>
                </a:solidFill>
              </a:rPr>
              <a:t>) https://arxiv.org/abs/2408.00714 </a:t>
            </a:r>
            <a:endParaRPr lang="en-US" altLang="en-US" sz="1200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en-US" sz="1200" dirty="0">
                <a:solidFill>
                  <a:schemeClr val="bg1"/>
                </a:solidFill>
              </a:rPr>
              <a:t>8</a:t>
            </a:r>
            <a:r>
              <a:rPr lang="pl-PL" altLang="en-US" sz="1200" dirty="0">
                <a:solidFill>
                  <a:schemeClr val="bg1"/>
                </a:solidFill>
              </a:rPr>
              <a:t>) </a:t>
            </a:r>
            <a:r>
              <a:rPr lang="pl-PL" altLang="en-US" sz="1200" dirty="0">
                <a:solidFill>
                  <a:schemeClr val="bg1"/>
                </a:solidFill>
                <a:hlinkClick r:id="rId1"/>
              </a:rPr>
              <a:t>https://arxiv.org/abs/2408.00874</a:t>
            </a:r>
            <a:endParaRPr lang="en-US" altLang="en-US" sz="1200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en-US" sz="1200" dirty="0">
                <a:solidFill>
                  <a:schemeClr val="bg1"/>
                </a:solidFill>
              </a:rPr>
              <a:t>9) YOLOv11 Documentation : </a:t>
            </a:r>
            <a:r>
              <a:rPr lang="en-US" altLang="en-US" sz="1200" dirty="0">
                <a:solidFill>
                  <a:schemeClr val="bg1"/>
                </a:solidFill>
                <a:hlinkClick r:id="rId2"/>
              </a:rPr>
              <a:t>https://docs.ultralytics.com/models/yolo11/</a:t>
            </a:r>
            <a:endParaRPr lang="en-US" altLang="en-US" sz="1200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en-US" sz="1200" dirty="0">
                <a:solidFill>
                  <a:schemeClr val="bg1"/>
                </a:solidFill>
              </a:rPr>
              <a:t>10) </a:t>
            </a:r>
            <a:r>
              <a:rPr lang="en-US" altLang="en-US" sz="1200" dirty="0" err="1">
                <a:solidFill>
                  <a:schemeClr val="bg1"/>
                </a:solidFill>
              </a:rPr>
              <a:t>Ultralytics</a:t>
            </a:r>
            <a:r>
              <a:rPr lang="en-US" altLang="en-US" sz="1200" dirty="0">
                <a:solidFill>
                  <a:schemeClr val="bg1"/>
                </a:solidFill>
              </a:rPr>
              <a:t> GitHub Repository : </a:t>
            </a:r>
            <a:r>
              <a:rPr lang="en-US" altLang="en-US" sz="1200" dirty="0">
                <a:solidFill>
                  <a:schemeClr val="bg1"/>
                </a:solidFill>
                <a:hlinkClick r:id="rId2"/>
              </a:rPr>
              <a:t>https://docs.ultralytics.com/models/yolo11/</a:t>
            </a:r>
            <a:endParaRPr lang="en-US" altLang="en-US" sz="1200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en-US" sz="1200" dirty="0">
                <a:solidFill>
                  <a:schemeClr val="bg1"/>
                </a:solidFill>
              </a:rPr>
              <a:t>11) YOLOv3 Overview by Viso.ai : </a:t>
            </a:r>
            <a:r>
              <a:rPr lang="en-US" altLang="en-US" sz="1200" dirty="0">
                <a:solidFill>
                  <a:schemeClr val="bg1"/>
                </a:solidFill>
                <a:hlinkClick r:id="rId3"/>
              </a:rPr>
              <a:t>https://viso.ai/deep-learning/yolov3-overview/</a:t>
            </a:r>
            <a:endParaRPr lang="en-US" altLang="en-US" sz="1200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en-US" sz="1200" dirty="0">
                <a:solidFill>
                  <a:schemeClr val="bg1"/>
                </a:solidFill>
              </a:rPr>
              <a:t>12) </a:t>
            </a:r>
            <a:r>
              <a:rPr lang="pl-PL" altLang="en-US" sz="1200" dirty="0">
                <a:solidFill>
                  <a:schemeClr val="bg1"/>
                </a:solidFill>
              </a:rPr>
              <a:t>Darknet YOLO by PJ Reddie</a:t>
            </a:r>
            <a:r>
              <a:rPr lang="en-US" altLang="en-US" sz="1200" dirty="0">
                <a:solidFill>
                  <a:schemeClr val="bg1"/>
                </a:solidFill>
              </a:rPr>
              <a:t> : https://viso.ai/deep-learning/yolov3-overview/</a:t>
            </a:r>
            <a:endParaRPr lang="en-US" alt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>
            <a:spLocks noGrp="1"/>
          </p:cNvSpPr>
          <p:nvPr>
            <p:ph type="title"/>
          </p:nvPr>
        </p:nvSpPr>
        <p:spPr>
          <a:xfrm>
            <a:off x="314967" y="14546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References:</a:t>
            </a:r>
            <a:endParaRPr dirty="0"/>
          </a:p>
        </p:txBody>
      </p:sp>
      <p:grpSp>
        <p:nvGrpSpPr>
          <p:cNvPr id="284" name="Google Shape;284;p39"/>
          <p:cNvGrpSpPr/>
          <p:nvPr/>
        </p:nvGrpSpPr>
        <p:grpSpPr>
          <a:xfrm rot="-5400000">
            <a:off x="6619286" y="29456"/>
            <a:ext cx="2629797" cy="2438282"/>
            <a:chOff x="4276575" y="600075"/>
            <a:chExt cx="4972200" cy="4610100"/>
          </a:xfrm>
        </p:grpSpPr>
        <p:cxnSp>
          <p:nvCxnSpPr>
            <p:cNvPr id="285" name="Google Shape;285;p39"/>
            <p:cNvCxnSpPr/>
            <p:nvPr/>
          </p:nvCxnSpPr>
          <p:spPr>
            <a:xfrm flipH="1">
              <a:off x="4276575" y="600075"/>
              <a:ext cx="4972200" cy="4610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6" name="Google Shape;286;p39"/>
            <p:cNvSpPr/>
            <p:nvPr/>
          </p:nvSpPr>
          <p:spPr>
            <a:xfrm flipH="1">
              <a:off x="4823819" y="1290676"/>
              <a:ext cx="4322700" cy="3891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287" name="Google Shape;287;p39"/>
          <p:cNvCxnSpPr/>
          <p:nvPr/>
        </p:nvCxnSpPr>
        <p:spPr>
          <a:xfrm>
            <a:off x="522514" y="807786"/>
            <a:ext cx="673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/>
          <p:cNvSpPr txBox="1"/>
          <p:nvPr/>
        </p:nvSpPr>
        <p:spPr>
          <a:xfrm>
            <a:off x="246215" y="798337"/>
            <a:ext cx="8258392" cy="4490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pl-PL" altLang="en-US" sz="1200" dirty="0">
                <a:solidFill>
                  <a:schemeClr val="bg1"/>
                </a:solidFill>
              </a:rPr>
              <a:t>1</a:t>
            </a:r>
            <a:r>
              <a:rPr lang="en-US" altLang="en-US" sz="1200" dirty="0">
                <a:solidFill>
                  <a:schemeClr val="bg1"/>
                </a:solidFill>
              </a:rPr>
              <a:t>2</a:t>
            </a:r>
            <a:r>
              <a:rPr lang="pl-PL" altLang="en-US" sz="1200" dirty="0">
                <a:solidFill>
                  <a:schemeClr val="bg1"/>
                </a:solidFill>
              </a:rPr>
              <a:t>) </a:t>
            </a:r>
            <a:r>
              <a:rPr lang="en-US" altLang="en-US" sz="1200" dirty="0">
                <a:solidFill>
                  <a:schemeClr val="bg1"/>
                </a:solidFill>
              </a:rPr>
              <a:t>YOLO Object Detection Explained- </a:t>
            </a:r>
            <a:r>
              <a:rPr lang="pl-PL" altLang="en-US" sz="1200" dirty="0">
                <a:solidFill>
                  <a:schemeClr val="bg1"/>
                </a:solidFill>
              </a:rPr>
              <a:t>https://hello-robot.com/stretch-3-product</a:t>
            </a:r>
            <a:endParaRPr lang="en-US" altLang="en-US" sz="1200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en-US" sz="1200" dirty="0">
                <a:solidFill>
                  <a:schemeClr val="bg1"/>
                </a:solidFill>
              </a:rPr>
              <a:t>13) YOLO Research Paper on </a:t>
            </a:r>
            <a:r>
              <a:rPr lang="en-US" altLang="en-US" sz="1200" dirty="0" err="1">
                <a:solidFill>
                  <a:schemeClr val="bg1"/>
                </a:solidFill>
              </a:rPr>
              <a:t>arXiv</a:t>
            </a:r>
            <a:r>
              <a:rPr lang="en-US" altLang="en-US" sz="1200" dirty="0">
                <a:solidFill>
                  <a:schemeClr val="bg1"/>
                </a:solidFill>
              </a:rPr>
              <a:t> - </a:t>
            </a:r>
            <a:r>
              <a:rPr lang="en-US" altLang="en-US" sz="1200" dirty="0">
                <a:solidFill>
                  <a:schemeClr val="bg1"/>
                </a:solidFill>
                <a:hlinkClick r:id="rId1"/>
              </a:rPr>
              <a:t>https://arxiv.org/abs/1709.05943</a:t>
            </a:r>
            <a:endParaRPr lang="en-US" altLang="en-US" sz="1200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en-US" sz="1200" dirty="0">
                <a:solidFill>
                  <a:schemeClr val="bg1"/>
                </a:solidFill>
              </a:rPr>
              <a:t>14) </a:t>
            </a:r>
            <a:r>
              <a:rPr lang="fi-FI" altLang="en-US" sz="1200" dirty="0">
                <a:solidFill>
                  <a:schemeClr val="bg1"/>
                </a:solidFill>
              </a:rPr>
              <a:t>Brain Tumor Dataset on Roboflow</a:t>
            </a:r>
            <a:r>
              <a:rPr lang="en-US" altLang="en-US" sz="1200" dirty="0">
                <a:solidFill>
                  <a:schemeClr val="bg1"/>
                </a:solidFill>
              </a:rPr>
              <a:t> - </a:t>
            </a:r>
            <a:r>
              <a:rPr lang="en-US" altLang="en-US" sz="1200" dirty="0">
                <a:solidFill>
                  <a:schemeClr val="bg1"/>
                </a:solidFill>
                <a:hlinkClick r:id="rId2"/>
              </a:rPr>
              <a:t>https://universe.roboflow.com/iotseecs/brain-tumor-yzzav/dataset/1</a:t>
            </a:r>
            <a:endParaRPr lang="en-US" altLang="en-US" sz="1200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en-US" sz="1200" dirty="0">
                <a:solidFill>
                  <a:schemeClr val="bg1"/>
                </a:solidFill>
              </a:rPr>
              <a:t>15) Download LabPicsV1 Dataset (</a:t>
            </a:r>
            <a:r>
              <a:rPr lang="en-US" altLang="en-US" sz="1200" dirty="0" err="1">
                <a:solidFill>
                  <a:schemeClr val="bg1"/>
                </a:solidFill>
              </a:rPr>
              <a:t>Zenodo</a:t>
            </a:r>
            <a:r>
              <a:rPr lang="en-US" altLang="en-US" sz="1200" dirty="0">
                <a:solidFill>
                  <a:schemeClr val="bg1"/>
                </a:solidFill>
              </a:rPr>
              <a:t>) - </a:t>
            </a:r>
            <a:r>
              <a:rPr lang="en-US" altLang="en-US" sz="1200" dirty="0">
                <a:solidFill>
                  <a:schemeClr val="bg1"/>
                </a:solidFill>
                <a:hlinkClick r:id="rId3"/>
              </a:rPr>
              <a:t>https://zenodo.org/records/3697452/files/LabPicsV1.zip?download=1</a:t>
            </a:r>
            <a:endParaRPr lang="en-US" altLang="en-US" sz="1200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en-US" sz="1200" dirty="0">
                <a:solidFill>
                  <a:schemeClr val="bg1"/>
                </a:solidFill>
              </a:rPr>
              <a:t>16) </a:t>
            </a:r>
            <a:r>
              <a:rPr lang="it-IT" altLang="en-US" sz="1200" dirty="0">
                <a:solidFill>
                  <a:schemeClr val="bg1"/>
                </a:solidFill>
              </a:rPr>
              <a:t>Intel RealSense D435 Camera Information</a:t>
            </a:r>
            <a:r>
              <a:rPr lang="en-US" altLang="en-US" sz="1200" dirty="0">
                <a:solidFill>
                  <a:schemeClr val="bg1"/>
                </a:solidFill>
              </a:rPr>
              <a:t> - </a:t>
            </a:r>
            <a:r>
              <a:rPr lang="en-US" altLang="en-US" sz="1200" dirty="0">
                <a:solidFill>
                  <a:schemeClr val="bg1"/>
                </a:solidFill>
                <a:hlinkClick r:id="rId4"/>
              </a:rPr>
              <a:t>https://www.intelrealsense.com/depth-camera-d435/</a:t>
            </a:r>
            <a:endParaRPr lang="en-US" altLang="en-US" sz="1200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en-US" sz="1200" dirty="0">
                <a:solidFill>
                  <a:schemeClr val="bg1"/>
                </a:solidFill>
              </a:rPr>
              <a:t>17) pyrealsense2 Python Package - </a:t>
            </a:r>
            <a:r>
              <a:rPr lang="en-US" altLang="en-US" sz="1200" dirty="0">
                <a:solidFill>
                  <a:schemeClr val="bg1"/>
                </a:solidFill>
                <a:hlinkClick r:id="rId4"/>
              </a:rPr>
              <a:t>https://www.intelrealsense.com/depth-camera-d435/</a:t>
            </a:r>
            <a:endParaRPr lang="en-US" altLang="en-US" sz="1200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en-US" sz="1200" dirty="0">
                <a:solidFill>
                  <a:schemeClr val="bg1"/>
                </a:solidFill>
              </a:rPr>
              <a:t>18) Introduction to </a:t>
            </a:r>
            <a:r>
              <a:rPr lang="en-US" altLang="en-US" sz="1200" dirty="0" err="1">
                <a:solidFill>
                  <a:schemeClr val="bg1"/>
                </a:solidFill>
              </a:rPr>
              <a:t>pyenv</a:t>
            </a:r>
            <a:r>
              <a:rPr lang="en-US" altLang="en-US" sz="1200" dirty="0">
                <a:solidFill>
                  <a:schemeClr val="bg1"/>
                </a:solidFill>
              </a:rPr>
              <a:t>- Real Python - </a:t>
            </a:r>
            <a:r>
              <a:rPr lang="en-US" altLang="en-US" sz="1200" dirty="0">
                <a:solidFill>
                  <a:schemeClr val="bg1"/>
                </a:solidFill>
                <a:hlinkClick r:id="rId5"/>
              </a:rPr>
              <a:t>https://realpython.com/intro-to-pyenv/</a:t>
            </a:r>
            <a:endParaRPr lang="en-US" altLang="en-US" sz="1200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en-US" sz="1200" dirty="0">
                <a:solidFill>
                  <a:schemeClr val="bg1"/>
                </a:solidFill>
              </a:rPr>
              <a:t>19) Medical </a:t>
            </a:r>
            <a:r>
              <a:rPr lang="en-US" altLang="en-US" sz="1200" dirty="0" err="1">
                <a:solidFill>
                  <a:schemeClr val="bg1"/>
                </a:solidFill>
              </a:rPr>
              <a:t>sam</a:t>
            </a:r>
            <a:r>
              <a:rPr lang="en-US" altLang="en-US" sz="1200" dirty="0">
                <a:solidFill>
                  <a:schemeClr val="bg1"/>
                </a:solidFill>
              </a:rPr>
              <a:t> 2: Segment medical images as video via segment anything model 2.- https://arxiv.org/abs/2408.00874 </a:t>
            </a:r>
            <a:endParaRPr lang="en-US" altLang="en-US" sz="1200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en-US" sz="1200" dirty="0">
                <a:solidFill>
                  <a:schemeClr val="bg1"/>
                </a:solidFill>
              </a:rPr>
              <a:t>20) Biomedical </a:t>
            </a:r>
            <a:r>
              <a:rPr lang="en-US" altLang="en-US" sz="1200" dirty="0" err="1">
                <a:solidFill>
                  <a:schemeClr val="bg1"/>
                </a:solidFill>
              </a:rPr>
              <a:t>sam</a:t>
            </a:r>
            <a:r>
              <a:rPr lang="en-US" altLang="en-US" sz="1200" dirty="0">
                <a:solidFill>
                  <a:schemeClr val="bg1"/>
                </a:solidFill>
              </a:rPr>
              <a:t> 2: Segment anything in biomedical images and videos.-https://arxiv.org/abs/2408.03286 </a:t>
            </a:r>
            <a:endParaRPr lang="en-US" altLang="en-US" sz="1200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en-US" sz="1200" dirty="0">
                <a:solidFill>
                  <a:schemeClr val="bg1"/>
                </a:solidFill>
              </a:rPr>
              <a:t>21) Sam 2: Segment anything in images and videos. https://arxiv.org/abs/2408.00714 </a:t>
            </a:r>
            <a:endParaRPr lang="en-US" altLang="en-US" sz="1200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en-US" sz="1200" dirty="0">
                <a:solidFill>
                  <a:schemeClr val="bg1"/>
                </a:solidFill>
              </a:rPr>
              <a:t>22) The design of stretch: A compact, lightweight mobile manipulator for indoor human environments.- https://ieeexplore.ieee.org/abstract/document/9811922/ </a:t>
            </a:r>
            <a:endParaRPr lang="en-US" altLang="en-US" sz="1200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en-US" sz="1200" dirty="0">
                <a:solidFill>
                  <a:schemeClr val="bg1"/>
                </a:solidFill>
              </a:rPr>
              <a:t>23) the Stretch Hello Robot as Environment Organizer. In 2023 IEEE International Conference on Metrology for </a:t>
            </a:r>
            <a:r>
              <a:rPr lang="en-US" altLang="en-US" sz="1200" dirty="0" err="1">
                <a:solidFill>
                  <a:schemeClr val="bg1"/>
                </a:solidFill>
              </a:rPr>
              <a:t>eXtended</a:t>
            </a:r>
            <a:r>
              <a:rPr lang="en-US" altLang="en-US" sz="1200" dirty="0">
                <a:solidFill>
                  <a:schemeClr val="bg1"/>
                </a:solidFill>
              </a:rPr>
              <a:t> Reality, Artificial Intelligence and Neural Engineering (</a:t>
            </a:r>
            <a:r>
              <a:rPr lang="en-US" altLang="en-US" sz="1200" dirty="0" err="1">
                <a:solidFill>
                  <a:schemeClr val="bg1"/>
                </a:solidFill>
              </a:rPr>
              <a:t>MetroXRAINE</a:t>
            </a:r>
            <a:r>
              <a:rPr lang="en-US" altLang="en-US" sz="1200" dirty="0">
                <a:solidFill>
                  <a:schemeClr val="bg1"/>
                </a:solidFill>
              </a:rPr>
              <a:t>) (pp. 676-681).                  https://ieeexplore.ieee.org/abstract/document/10405748/ </a:t>
            </a:r>
            <a:endParaRPr lang="en-US" altLang="en-US" sz="1200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endParaRPr lang="en-US" alt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0"/>
          <p:cNvSpPr txBox="1">
            <a:spLocks noGrp="1"/>
          </p:cNvSpPr>
          <p:nvPr>
            <p:ph type="title"/>
          </p:nvPr>
        </p:nvSpPr>
        <p:spPr>
          <a:xfrm>
            <a:off x="2814442" y="2051957"/>
            <a:ext cx="3648234" cy="10395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dirty="0"/>
              <a:t>Thank You </a:t>
            </a:r>
            <a:endParaRPr sz="5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>
            <a:spLocks noGrp="1"/>
          </p:cNvSpPr>
          <p:nvPr>
            <p:ph type="title"/>
          </p:nvPr>
        </p:nvSpPr>
        <p:spPr>
          <a:xfrm>
            <a:off x="458743" y="44119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Objective </a:t>
            </a:r>
            <a:r>
              <a:rPr lang="en-GB" dirty="0"/>
              <a:t> :</a:t>
            </a:r>
            <a:endParaRPr dirty="0"/>
          </a:p>
        </p:txBody>
      </p:sp>
      <p:grpSp>
        <p:nvGrpSpPr>
          <p:cNvPr id="284" name="Google Shape;284;p39"/>
          <p:cNvGrpSpPr/>
          <p:nvPr/>
        </p:nvGrpSpPr>
        <p:grpSpPr>
          <a:xfrm rot="-5400000">
            <a:off x="6619286" y="29456"/>
            <a:ext cx="2629797" cy="2438282"/>
            <a:chOff x="4276575" y="600075"/>
            <a:chExt cx="4972200" cy="4610100"/>
          </a:xfrm>
        </p:grpSpPr>
        <p:cxnSp>
          <p:nvCxnSpPr>
            <p:cNvPr id="285" name="Google Shape;285;p39"/>
            <p:cNvCxnSpPr/>
            <p:nvPr/>
          </p:nvCxnSpPr>
          <p:spPr>
            <a:xfrm flipH="1">
              <a:off x="4276575" y="600075"/>
              <a:ext cx="4972200" cy="4610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6" name="Google Shape;286;p39"/>
            <p:cNvSpPr/>
            <p:nvPr/>
          </p:nvSpPr>
          <p:spPr>
            <a:xfrm flipH="1">
              <a:off x="4823819" y="1290676"/>
              <a:ext cx="4322700" cy="3891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287" name="Google Shape;287;p39"/>
          <p:cNvCxnSpPr/>
          <p:nvPr/>
        </p:nvCxnSpPr>
        <p:spPr>
          <a:xfrm>
            <a:off x="584391" y="1130920"/>
            <a:ext cx="673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Box 5"/>
          <p:cNvSpPr txBox="1"/>
          <p:nvPr/>
        </p:nvSpPr>
        <p:spPr>
          <a:xfrm>
            <a:off x="542059" y="1571197"/>
            <a:ext cx="6820186" cy="1060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To integrate SAM 2 into the Stretch3 robot system to enhance its object </a:t>
            </a:r>
            <a:r>
              <a:rPr lang="en-IN" altLang="en-US" dirty="0"/>
              <a:t>recognition</a:t>
            </a:r>
            <a:r>
              <a:rPr lang="en-US" dirty="0"/>
              <a:t> capabilit</a:t>
            </a:r>
            <a:r>
              <a:rPr lang="en-IN" altLang="en-US" dirty="0"/>
              <a:t>y</a:t>
            </a:r>
            <a:r>
              <a:rPr lang="en-US" dirty="0"/>
              <a:t>, improving its ability to interact effectively with complex and dynamic environments.</a:t>
            </a:r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>
            <a:spLocks noGrp="1"/>
          </p:cNvSpPr>
          <p:nvPr>
            <p:ph type="title"/>
          </p:nvPr>
        </p:nvSpPr>
        <p:spPr>
          <a:xfrm>
            <a:off x="458743" y="44119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Proposed Work </a:t>
            </a:r>
            <a:r>
              <a:rPr lang="en-GB" dirty="0"/>
              <a:t> :</a:t>
            </a:r>
            <a:endParaRPr dirty="0"/>
          </a:p>
        </p:txBody>
      </p:sp>
      <p:grpSp>
        <p:nvGrpSpPr>
          <p:cNvPr id="284" name="Google Shape;284;p39"/>
          <p:cNvGrpSpPr/>
          <p:nvPr/>
        </p:nvGrpSpPr>
        <p:grpSpPr>
          <a:xfrm rot="-5400000">
            <a:off x="6619286" y="29456"/>
            <a:ext cx="2629797" cy="2438282"/>
            <a:chOff x="4276575" y="600075"/>
            <a:chExt cx="4972200" cy="4610100"/>
          </a:xfrm>
        </p:grpSpPr>
        <p:cxnSp>
          <p:nvCxnSpPr>
            <p:cNvPr id="285" name="Google Shape;285;p39"/>
            <p:cNvCxnSpPr/>
            <p:nvPr/>
          </p:nvCxnSpPr>
          <p:spPr>
            <a:xfrm flipH="1">
              <a:off x="4276575" y="600075"/>
              <a:ext cx="4972200" cy="4610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6" name="Google Shape;286;p39"/>
            <p:cNvSpPr/>
            <p:nvPr/>
          </p:nvSpPr>
          <p:spPr>
            <a:xfrm flipH="1">
              <a:off x="4823819" y="1290676"/>
              <a:ext cx="4322700" cy="3891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287" name="Google Shape;287;p39"/>
          <p:cNvCxnSpPr/>
          <p:nvPr/>
        </p:nvCxnSpPr>
        <p:spPr>
          <a:xfrm>
            <a:off x="584391" y="1130920"/>
            <a:ext cx="673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Box 5"/>
          <p:cNvSpPr txBox="1"/>
          <p:nvPr/>
        </p:nvSpPr>
        <p:spPr>
          <a:xfrm>
            <a:off x="349554" y="1247616"/>
            <a:ext cx="6820186" cy="3969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Seamless Integration:</a:t>
            </a:r>
            <a:r>
              <a:rPr lang="en-US" dirty="0"/>
              <a:t> Establish a robust communication pipeline between the Stretch3 system and SAM 2 to enable real-time image segmentation.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Domain-Specific Fine-Tuning:</a:t>
            </a:r>
            <a:r>
              <a:rPr lang="en-IN" dirty="0"/>
              <a:t> Fine-tune SAM 2 using domain-specific datasets, such as LabPicsV1 for chemistry lab environments and BRAIN-TUMOR.v1i for medical imaging tasks, to test its performance in specialized scenarios.</a:t>
            </a:r>
            <a:endParaRPr lang="en-I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Performance Comparison:</a:t>
            </a:r>
            <a:r>
              <a:rPr lang="en-US" dirty="0"/>
              <a:t> Evaluate SAM 2 against </a:t>
            </a:r>
            <a:r>
              <a:rPr lang="en-IN" altLang="en-US" dirty="0"/>
              <a:t>an </a:t>
            </a:r>
            <a:r>
              <a:rPr lang="en-US" dirty="0"/>
              <a:t>alternative model, </a:t>
            </a:r>
            <a:r>
              <a:rPr lang="en-IN" altLang="en-US" dirty="0"/>
              <a:t>the</a:t>
            </a:r>
            <a:r>
              <a:rPr lang="en-US" dirty="0"/>
              <a:t> YOLOv11, specifically for segmentation tasks, and document the comparative results.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>
            <a:spLocks noGrp="1"/>
          </p:cNvSpPr>
          <p:nvPr>
            <p:ph type="title"/>
          </p:nvPr>
        </p:nvSpPr>
        <p:spPr>
          <a:xfrm>
            <a:off x="458743" y="44119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Proposed Work </a:t>
            </a:r>
            <a:r>
              <a:rPr lang="en-GB" dirty="0"/>
              <a:t> :</a:t>
            </a:r>
            <a:endParaRPr dirty="0"/>
          </a:p>
        </p:txBody>
      </p:sp>
      <p:grpSp>
        <p:nvGrpSpPr>
          <p:cNvPr id="284" name="Google Shape;284;p39"/>
          <p:cNvGrpSpPr/>
          <p:nvPr/>
        </p:nvGrpSpPr>
        <p:grpSpPr>
          <a:xfrm rot="-5400000">
            <a:off x="6619286" y="29456"/>
            <a:ext cx="2629797" cy="2438282"/>
            <a:chOff x="4276575" y="600075"/>
            <a:chExt cx="4972200" cy="4610100"/>
          </a:xfrm>
        </p:grpSpPr>
        <p:cxnSp>
          <p:nvCxnSpPr>
            <p:cNvPr id="285" name="Google Shape;285;p39"/>
            <p:cNvCxnSpPr/>
            <p:nvPr/>
          </p:nvCxnSpPr>
          <p:spPr>
            <a:xfrm flipH="1">
              <a:off x="4276575" y="600075"/>
              <a:ext cx="4972200" cy="4610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6" name="Google Shape;286;p39"/>
            <p:cNvSpPr/>
            <p:nvPr/>
          </p:nvSpPr>
          <p:spPr>
            <a:xfrm flipH="1">
              <a:off x="4823819" y="1290676"/>
              <a:ext cx="4322700" cy="3891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287" name="Google Shape;287;p39"/>
          <p:cNvCxnSpPr/>
          <p:nvPr/>
        </p:nvCxnSpPr>
        <p:spPr>
          <a:xfrm>
            <a:off x="584391" y="1130920"/>
            <a:ext cx="673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Box 5"/>
          <p:cNvSpPr txBox="1"/>
          <p:nvPr/>
        </p:nvSpPr>
        <p:spPr>
          <a:xfrm>
            <a:off x="349554" y="1328261"/>
            <a:ext cx="6820186" cy="2353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Optimization:</a:t>
            </a:r>
            <a:r>
              <a:rPr lang="en-US" dirty="0"/>
              <a:t> Address software</a:t>
            </a:r>
            <a:r>
              <a:rPr lang="en-IN" altLang="en-US" dirty="0"/>
              <a:t> and hardware</a:t>
            </a:r>
            <a:r>
              <a:rPr lang="en-US" dirty="0"/>
              <a:t> compatibility issues, including </a:t>
            </a:r>
            <a:r>
              <a:rPr lang="en-US" dirty="0">
                <a:sym typeface="+mn-ea"/>
              </a:rPr>
              <a:t>version conflicts between pyrealsense2 and SAM 2</a:t>
            </a:r>
            <a:r>
              <a:rPr lang="en-IN" altLang="en-US" dirty="0">
                <a:sym typeface="+mn-ea"/>
              </a:rPr>
              <a:t> and </a:t>
            </a:r>
            <a:r>
              <a:rPr lang="en-US" dirty="0"/>
              <a:t>GPU constraint</a:t>
            </a:r>
            <a:r>
              <a:rPr lang="en-IN" altLang="en-US" dirty="0"/>
              <a:t>s</a:t>
            </a:r>
            <a:r>
              <a:rPr lang="en-US" dirty="0"/>
              <a:t> , to </a:t>
            </a:r>
            <a:r>
              <a:rPr lang="en-IN" altLang="en-US" dirty="0"/>
              <a:t>facilitate working and </a:t>
            </a:r>
            <a:r>
              <a:rPr lang="en-US" dirty="0"/>
              <a:t>improve overall system efficiency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Future Enhancements:</a:t>
            </a:r>
            <a:r>
              <a:rPr lang="en-US" dirty="0"/>
              <a:t> Explore the potential integration of SAM 2 with Stretch3's grid-based object identification and YOLO frameworks to achieve a more comprehensive understanding of its surroundings.</a:t>
            </a:r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>
            <a:spLocks noGrp="1"/>
          </p:cNvSpPr>
          <p:nvPr>
            <p:ph type="title"/>
          </p:nvPr>
        </p:nvSpPr>
        <p:spPr>
          <a:xfrm>
            <a:off x="405277" y="42607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SAM 2</a:t>
            </a:r>
            <a:r>
              <a:rPr lang="en-GB" dirty="0"/>
              <a:t> :</a:t>
            </a:r>
            <a:endParaRPr dirty="0"/>
          </a:p>
        </p:txBody>
      </p:sp>
      <p:grpSp>
        <p:nvGrpSpPr>
          <p:cNvPr id="284" name="Google Shape;284;p39"/>
          <p:cNvGrpSpPr/>
          <p:nvPr/>
        </p:nvGrpSpPr>
        <p:grpSpPr>
          <a:xfrm rot="-5400000">
            <a:off x="6619286" y="29456"/>
            <a:ext cx="2629797" cy="2438282"/>
            <a:chOff x="4276575" y="600075"/>
            <a:chExt cx="4972200" cy="4610100"/>
          </a:xfrm>
        </p:grpSpPr>
        <p:cxnSp>
          <p:nvCxnSpPr>
            <p:cNvPr id="285" name="Google Shape;285;p39"/>
            <p:cNvCxnSpPr/>
            <p:nvPr/>
          </p:nvCxnSpPr>
          <p:spPr>
            <a:xfrm flipH="1">
              <a:off x="4276575" y="600075"/>
              <a:ext cx="4972200" cy="4610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6" name="Google Shape;286;p39"/>
            <p:cNvSpPr/>
            <p:nvPr/>
          </p:nvSpPr>
          <p:spPr>
            <a:xfrm flipH="1">
              <a:off x="4823819" y="1290676"/>
              <a:ext cx="4322700" cy="3891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287" name="Google Shape;287;p39"/>
          <p:cNvCxnSpPr/>
          <p:nvPr/>
        </p:nvCxnSpPr>
        <p:spPr>
          <a:xfrm>
            <a:off x="584391" y="1130920"/>
            <a:ext cx="673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/>
          <p:cNvSpPr txBox="1"/>
          <p:nvPr/>
        </p:nvSpPr>
        <p:spPr>
          <a:xfrm>
            <a:off x="584391" y="1395216"/>
            <a:ext cx="458575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Segment Anything Model 2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Advanced computer vision model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 2 over SAM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accurate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Faster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Works on videos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>
            <a:spLocks noGrp="1"/>
          </p:cNvSpPr>
          <p:nvPr>
            <p:ph type="title"/>
          </p:nvPr>
        </p:nvSpPr>
        <p:spPr>
          <a:xfrm>
            <a:off x="405277" y="42607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Key Features of SAM 2</a:t>
            </a:r>
            <a:r>
              <a:rPr lang="en-GB" dirty="0"/>
              <a:t>:</a:t>
            </a:r>
            <a:endParaRPr dirty="0"/>
          </a:p>
        </p:txBody>
      </p:sp>
      <p:grpSp>
        <p:nvGrpSpPr>
          <p:cNvPr id="284" name="Google Shape;284;p39"/>
          <p:cNvGrpSpPr/>
          <p:nvPr/>
        </p:nvGrpSpPr>
        <p:grpSpPr>
          <a:xfrm rot="-5400000">
            <a:off x="6619286" y="29456"/>
            <a:ext cx="2629797" cy="2438282"/>
            <a:chOff x="4276575" y="600075"/>
            <a:chExt cx="4972200" cy="4610100"/>
          </a:xfrm>
        </p:grpSpPr>
        <p:cxnSp>
          <p:nvCxnSpPr>
            <p:cNvPr id="285" name="Google Shape;285;p39"/>
            <p:cNvCxnSpPr/>
            <p:nvPr/>
          </p:nvCxnSpPr>
          <p:spPr>
            <a:xfrm flipH="1">
              <a:off x="4276575" y="600075"/>
              <a:ext cx="4972200" cy="4610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6" name="Google Shape;286;p39"/>
            <p:cNvSpPr/>
            <p:nvPr/>
          </p:nvSpPr>
          <p:spPr>
            <a:xfrm flipH="1">
              <a:off x="4823819" y="1290676"/>
              <a:ext cx="4322700" cy="3891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287" name="Google Shape;287;p39"/>
          <p:cNvCxnSpPr/>
          <p:nvPr/>
        </p:nvCxnSpPr>
        <p:spPr>
          <a:xfrm>
            <a:off x="584391" y="1130920"/>
            <a:ext cx="673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/>
          <p:cNvSpPr txBox="1"/>
          <p:nvPr/>
        </p:nvSpPr>
        <p:spPr>
          <a:xfrm>
            <a:off x="584391" y="1395216"/>
            <a:ext cx="458575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Encoder for Feature Extraction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Memory Attention Mechanism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Dynamic Memory Bank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Interactive Prompted Frames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>
            <a:spLocks noGrp="1"/>
          </p:cNvSpPr>
          <p:nvPr>
            <p:ph type="title"/>
          </p:nvPr>
        </p:nvSpPr>
        <p:spPr>
          <a:xfrm>
            <a:off x="457450" y="4801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/>
              <a:t>Enhancing Segmentation Precision in SAM 2</a:t>
            </a:r>
            <a:r>
              <a:rPr lang="en-GB" sz="2600" dirty="0"/>
              <a:t>:</a:t>
            </a:r>
            <a:endParaRPr sz="2600" dirty="0"/>
          </a:p>
        </p:txBody>
      </p:sp>
      <p:grpSp>
        <p:nvGrpSpPr>
          <p:cNvPr id="284" name="Google Shape;284;p39"/>
          <p:cNvGrpSpPr/>
          <p:nvPr/>
        </p:nvGrpSpPr>
        <p:grpSpPr>
          <a:xfrm rot="-5400000">
            <a:off x="6619286" y="29456"/>
            <a:ext cx="2629797" cy="2438282"/>
            <a:chOff x="4276575" y="600075"/>
            <a:chExt cx="4972200" cy="4610100"/>
          </a:xfrm>
        </p:grpSpPr>
        <p:cxnSp>
          <p:nvCxnSpPr>
            <p:cNvPr id="285" name="Google Shape;285;p39"/>
            <p:cNvCxnSpPr/>
            <p:nvPr/>
          </p:nvCxnSpPr>
          <p:spPr>
            <a:xfrm flipH="1">
              <a:off x="4276575" y="600075"/>
              <a:ext cx="4972200" cy="4610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6" name="Google Shape;286;p39"/>
            <p:cNvSpPr/>
            <p:nvPr/>
          </p:nvSpPr>
          <p:spPr>
            <a:xfrm flipH="1">
              <a:off x="4823819" y="1290676"/>
              <a:ext cx="4322700" cy="3891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287" name="Google Shape;287;p39"/>
          <p:cNvCxnSpPr/>
          <p:nvPr/>
        </p:nvCxnSpPr>
        <p:spPr>
          <a:xfrm>
            <a:off x="591267" y="1130920"/>
            <a:ext cx="673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/>
          <p:cNvSpPr txBox="1"/>
          <p:nvPr/>
        </p:nvSpPr>
        <p:spPr>
          <a:xfrm>
            <a:off x="457450" y="1350085"/>
            <a:ext cx="458575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Points and Class Labels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Bounding Box Coordinates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Labeling Points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Refinement of Segmentation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>
            <a:spLocks noGrp="1"/>
          </p:cNvSpPr>
          <p:nvPr>
            <p:ph type="title"/>
          </p:nvPr>
        </p:nvSpPr>
        <p:spPr>
          <a:xfrm>
            <a:off x="405277" y="42607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Applications</a:t>
            </a:r>
            <a:r>
              <a:rPr lang="en-GB" dirty="0"/>
              <a:t>:</a:t>
            </a:r>
            <a:endParaRPr dirty="0"/>
          </a:p>
        </p:txBody>
      </p:sp>
      <p:grpSp>
        <p:nvGrpSpPr>
          <p:cNvPr id="284" name="Google Shape;284;p39"/>
          <p:cNvGrpSpPr/>
          <p:nvPr/>
        </p:nvGrpSpPr>
        <p:grpSpPr>
          <a:xfrm rot="-5400000">
            <a:off x="6619286" y="29456"/>
            <a:ext cx="2629797" cy="2438282"/>
            <a:chOff x="4276575" y="600075"/>
            <a:chExt cx="4972200" cy="4610100"/>
          </a:xfrm>
        </p:grpSpPr>
        <p:cxnSp>
          <p:nvCxnSpPr>
            <p:cNvPr id="285" name="Google Shape;285;p39"/>
            <p:cNvCxnSpPr/>
            <p:nvPr/>
          </p:nvCxnSpPr>
          <p:spPr>
            <a:xfrm flipH="1">
              <a:off x="4276575" y="600075"/>
              <a:ext cx="4972200" cy="4610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6" name="Google Shape;286;p39"/>
            <p:cNvSpPr/>
            <p:nvPr/>
          </p:nvSpPr>
          <p:spPr>
            <a:xfrm flipH="1">
              <a:off x="4823819" y="1290676"/>
              <a:ext cx="4322700" cy="3891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287" name="Google Shape;287;p39"/>
          <p:cNvCxnSpPr/>
          <p:nvPr/>
        </p:nvCxnSpPr>
        <p:spPr>
          <a:xfrm>
            <a:off x="584391" y="1130920"/>
            <a:ext cx="673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/>
          <p:cNvSpPr txBox="1"/>
          <p:nvPr/>
        </p:nvSpPr>
        <p:spPr>
          <a:xfrm>
            <a:off x="405277" y="1417735"/>
            <a:ext cx="713644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400" u="sng" dirty="0">
                <a:solidFill>
                  <a:schemeClr val="bg1"/>
                </a:solidFill>
              </a:rPr>
              <a:t>Video Editing and Robotics </a:t>
            </a:r>
            <a:r>
              <a:rPr lang="en-US" altLang="en-US" sz="1400" dirty="0">
                <a:solidFill>
                  <a:schemeClr val="bg1"/>
                </a:solidFill>
              </a:rPr>
              <a:t>- video editing , background removal , robotics for autonomous navigation , object interaction.</a:t>
            </a:r>
            <a:endParaRPr lang="en-IN" alt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alt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1400" u="sng" dirty="0">
                <a:solidFill>
                  <a:schemeClr val="bg1"/>
                </a:solidFill>
              </a:rPr>
              <a:t>Medical Imaging </a:t>
            </a:r>
            <a:r>
              <a:rPr lang="en-IN" altLang="en-US" sz="1400" dirty="0">
                <a:solidFill>
                  <a:schemeClr val="bg1"/>
                </a:solidFill>
              </a:rPr>
              <a:t>- such as </a:t>
            </a:r>
            <a:r>
              <a:rPr lang="en-IN" altLang="en-US" sz="1400" dirty="0" err="1">
                <a:solidFill>
                  <a:schemeClr val="bg1"/>
                </a:solidFill>
              </a:rPr>
              <a:t>tumor</a:t>
            </a:r>
            <a:r>
              <a:rPr lang="en-IN" altLang="en-US" sz="1400" dirty="0">
                <a:solidFill>
                  <a:schemeClr val="bg1"/>
                </a:solidFill>
              </a:rPr>
              <a:t> segmentation</a:t>
            </a:r>
            <a:endParaRPr lang="en-IN" alt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alt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400" u="sng" dirty="0">
                <a:solidFill>
                  <a:schemeClr val="bg1"/>
                </a:solidFill>
              </a:rPr>
              <a:t>Remote Sensing</a:t>
            </a:r>
            <a:r>
              <a:rPr lang="en-US" altLang="en-US" sz="1400" dirty="0">
                <a:solidFill>
                  <a:schemeClr val="bg1"/>
                </a:solidFill>
              </a:rPr>
              <a:t> - detecting features in satellite Imagery , identifying objects in complex and vast environments.</a:t>
            </a:r>
            <a:endParaRPr lang="en-US" alt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400" u="sng" dirty="0">
                <a:solidFill>
                  <a:schemeClr val="bg1"/>
                </a:solidFill>
              </a:rPr>
              <a:t>Motion Segmentation </a:t>
            </a:r>
            <a:r>
              <a:rPr lang="en-US" altLang="en-US" sz="1400" dirty="0">
                <a:solidFill>
                  <a:schemeClr val="bg1"/>
                </a:solidFill>
              </a:rPr>
              <a:t>- track moving objects in videos, action recognition , video editing.</a:t>
            </a:r>
            <a:endParaRPr lang="en-IN" alt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greements in Institutional Economics by Slidesgo">
  <a:themeElements>
    <a:clrScheme name="Simple Light">
      <a:dk1>
        <a:srgbClr val="FFFFFF"/>
      </a:dk1>
      <a:lt1>
        <a:srgbClr val="103235"/>
      </a:lt1>
      <a:dk2>
        <a:srgbClr val="EB5D06"/>
      </a:dk2>
      <a:lt2>
        <a:srgbClr val="54976E"/>
      </a:lt2>
      <a:accent1>
        <a:srgbClr val="396D4D"/>
      </a:accent1>
      <a:accent2>
        <a:srgbClr val="143E4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535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8138</Words>
  <Application>WPS Presentation</Application>
  <PresentationFormat>On-screen Show (16:9)</PresentationFormat>
  <Paragraphs>209</Paragraphs>
  <Slides>24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5" baseType="lpstr">
      <vt:lpstr>Arial</vt:lpstr>
      <vt:lpstr>SimSun</vt:lpstr>
      <vt:lpstr>Wingdings</vt:lpstr>
      <vt:lpstr>Arial</vt:lpstr>
      <vt:lpstr>Heebo SemiBold</vt:lpstr>
      <vt:lpstr>Heebo</vt:lpstr>
      <vt:lpstr>Mulish</vt:lpstr>
      <vt:lpstr>Bahnschrift SemiBold</vt:lpstr>
      <vt:lpstr>Microsoft YaHei</vt:lpstr>
      <vt:lpstr>Arial Unicode MS</vt:lpstr>
      <vt:lpstr>Agreements in Institutional Economics by Slidesgo</vt:lpstr>
      <vt:lpstr>PowerPoint 演示文稿</vt:lpstr>
      <vt:lpstr>INTRODUCTION :</vt:lpstr>
      <vt:lpstr>Objective  :</vt:lpstr>
      <vt:lpstr>Proposed Work  :</vt:lpstr>
      <vt:lpstr>Proposed Work  :</vt:lpstr>
      <vt:lpstr>SAM 2 :</vt:lpstr>
      <vt:lpstr>Key Features of SAM 2:</vt:lpstr>
      <vt:lpstr>Enhancing Segmentation Precision in SAM 2:</vt:lpstr>
      <vt:lpstr>Applications:</vt:lpstr>
      <vt:lpstr>Applications:</vt:lpstr>
      <vt:lpstr>Related works:</vt:lpstr>
      <vt:lpstr>Intel Real-sense D435i :</vt:lpstr>
      <vt:lpstr>Pyrealsense2 Package:</vt:lpstr>
      <vt:lpstr>Training on Custom Dataset</vt:lpstr>
      <vt:lpstr>Results of training</vt:lpstr>
      <vt:lpstr>Visual Comparison</vt:lpstr>
      <vt:lpstr>Visual Comparison</vt:lpstr>
      <vt:lpstr>Challenges:</vt:lpstr>
      <vt:lpstr>Solutions:</vt:lpstr>
      <vt:lpstr>Future Work:</vt:lpstr>
      <vt:lpstr>Conclusion:</vt:lpstr>
      <vt:lpstr>References:</vt:lpstr>
      <vt:lpstr>References:</vt:lpstr>
      <vt:lpstr>Thank You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Dinesh</dc:creator>
  <cp:lastModifiedBy>Sambhav Sinha</cp:lastModifiedBy>
  <cp:revision>25</cp:revision>
  <dcterms:created xsi:type="dcterms:W3CDTF">2024-11-24T13:24:00Z</dcterms:created>
  <dcterms:modified xsi:type="dcterms:W3CDTF">2024-11-24T23:12:29Z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037FED1A8EC744D3A20A83C8F1C24B3D_12</vt:lpwstr>
  </property>
  <property fmtid="{D5CDD505-2E9C-101B-9397-08002B2CF9AE}" pid="3" name="KSOProductBuildVer">
    <vt:lpwstr>2057-12.2.0.18639</vt:lpwstr>
  </property>
</Properties>
</file>